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Inter" panose="020B0604020202020204" charset="0"/>
      <p:regular r:id="rId13"/>
    </p:embeddedFont>
    <p:embeddedFont>
      <p:font typeface="Calibri" panose="020F0502020204030204" pitchFamily="34" charset="0"/>
      <p:regular r:id="rId14"/>
      <p:bold r:id="rId15"/>
      <p:italic r:id="rId16"/>
      <p:boldItalic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>
        <p:scale>
          <a:sx n="73" d="100"/>
          <a:sy n="73" d="100"/>
        </p:scale>
        <p:origin x="485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129256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391138"/>
            <a:ext cx="628173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AI Dashboard Platform</a:t>
            </a:r>
            <a:endParaRPr lang="en-US" sz="4650" dirty="0"/>
          </a:p>
        </p:txBody>
      </p:sp>
      <p:sp>
        <p:nvSpPr>
          <p:cNvPr id="4" name="Text 1"/>
          <p:cNvSpPr/>
          <p:nvPr/>
        </p:nvSpPr>
        <p:spPr>
          <a:xfrm>
            <a:off x="793790" y="447555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Transforming Your Data Into Smart Visual Reports</a:t>
            </a:r>
            <a:endParaRPr lang="en-US" sz="17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96835" y="311825"/>
            <a:ext cx="4108371" cy="513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00"/>
              </a:lnSpc>
              <a:buNone/>
            </a:pPr>
            <a:r>
              <a:rPr lang="en-US" sz="32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Future &amp; Impact</a:t>
            </a:r>
            <a:endParaRPr lang="en-US" sz="3200" dirty="0"/>
          </a:p>
        </p:txBody>
      </p:sp>
      <p:sp>
        <p:nvSpPr>
          <p:cNvPr id="3" name="Text 1"/>
          <p:cNvSpPr/>
          <p:nvPr/>
        </p:nvSpPr>
        <p:spPr>
          <a:xfrm>
            <a:off x="396835" y="1107598"/>
            <a:ext cx="13836729" cy="11462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2400" dirty="0" smtClean="0">
                <a:solidFill>
                  <a:srgbClr val="272525"/>
                </a:solidFill>
                <a:latin typeface="17.5"/>
                <a:ea typeface="Inter" pitchFamily="34" charset="-122"/>
                <a:cs typeface="Inter" pitchFamily="34" charset="-120"/>
              </a:rPr>
              <a:t>We are continuously evolving our platform to offer even more powerful features and broader accessibility.</a:t>
            </a:r>
            <a:endParaRPr lang="en-US" sz="2400" dirty="0">
              <a:latin typeface="17.5"/>
            </a:endParaRPr>
          </a:p>
        </p:txBody>
      </p:sp>
      <p:sp>
        <p:nvSpPr>
          <p:cNvPr id="4" name="Shape 2"/>
          <p:cNvSpPr/>
          <p:nvPr/>
        </p:nvSpPr>
        <p:spPr>
          <a:xfrm>
            <a:off x="350996" y="4097012"/>
            <a:ext cx="13836729" cy="15240"/>
          </a:xfrm>
          <a:prstGeom prst="roundRect">
            <a:avLst>
              <a:gd name="adj" fmla="val 312558"/>
            </a:avLst>
          </a:prstGeom>
          <a:solidFill>
            <a:srgbClr val="B2D4E5"/>
          </a:solidFill>
          <a:ln/>
        </p:spPr>
      </p:sp>
      <p:sp>
        <p:nvSpPr>
          <p:cNvPr id="5" name="Shape 3"/>
          <p:cNvSpPr/>
          <p:nvPr/>
        </p:nvSpPr>
        <p:spPr>
          <a:xfrm>
            <a:off x="3068003" y="3756910"/>
            <a:ext cx="15240" cy="340162"/>
          </a:xfrm>
          <a:prstGeom prst="roundRect">
            <a:avLst>
              <a:gd name="adj" fmla="val 312558"/>
            </a:avLst>
          </a:prstGeom>
          <a:solidFill>
            <a:srgbClr val="B2D4E5"/>
          </a:solidFill>
          <a:ln/>
        </p:spPr>
      </p:sp>
      <p:sp>
        <p:nvSpPr>
          <p:cNvPr id="6" name="Shape 4"/>
          <p:cNvSpPr/>
          <p:nvPr/>
        </p:nvSpPr>
        <p:spPr>
          <a:xfrm>
            <a:off x="2948107" y="3969437"/>
            <a:ext cx="255151" cy="255151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2986326" y="3985332"/>
            <a:ext cx="178594" cy="2232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1400" b="1" dirty="0">
                <a:solidFill>
                  <a:srgbClr val="272525"/>
                </a:solidFill>
                <a:latin typeface="17.5"/>
                <a:ea typeface="Petrona Bold" pitchFamily="34" charset="-122"/>
                <a:cs typeface="Petrona Bold" pitchFamily="34" charset="-120"/>
              </a:rPr>
              <a:t>1</a:t>
            </a:r>
            <a:endParaRPr lang="en-US" sz="1400" dirty="0">
              <a:latin typeface="17.5"/>
            </a:endParaRPr>
          </a:p>
        </p:txBody>
      </p:sp>
      <p:sp>
        <p:nvSpPr>
          <p:cNvPr id="8" name="Text 6"/>
          <p:cNvSpPr/>
          <p:nvPr/>
        </p:nvSpPr>
        <p:spPr>
          <a:xfrm>
            <a:off x="2407920" y="2957722"/>
            <a:ext cx="1590794" cy="185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450"/>
              </a:lnSpc>
              <a:buNone/>
            </a:pPr>
            <a:r>
              <a:rPr lang="en-US" b="1" dirty="0">
                <a:solidFill>
                  <a:srgbClr val="272525"/>
                </a:solidFill>
                <a:latin typeface="17.5"/>
                <a:ea typeface="Petrona Bold" pitchFamily="34" charset="-122"/>
                <a:cs typeface="Petrona Bold" pitchFamily="34" charset="-120"/>
              </a:rPr>
              <a:t>Expanded Connectivity</a:t>
            </a:r>
            <a:endParaRPr lang="en-US" dirty="0">
              <a:latin typeface="17.5"/>
            </a:endParaRPr>
          </a:p>
        </p:txBody>
      </p:sp>
      <p:sp>
        <p:nvSpPr>
          <p:cNvPr id="9" name="Text 7"/>
          <p:cNvSpPr/>
          <p:nvPr/>
        </p:nvSpPr>
        <p:spPr>
          <a:xfrm>
            <a:off x="591860" y="3211682"/>
            <a:ext cx="5222915" cy="3629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17.5"/>
                <a:ea typeface="Inter" pitchFamily="34" charset="-122"/>
                <a:cs typeface="Inter" pitchFamily="34" charset="-120"/>
              </a:rPr>
              <a:t>Future plans include </a:t>
            </a:r>
            <a:r>
              <a:rPr lang="en-US" sz="1600" b="1" dirty="0">
                <a:solidFill>
                  <a:srgbClr val="272525"/>
                </a:solidFill>
                <a:latin typeface="17.5"/>
                <a:ea typeface="Inter" pitchFamily="34" charset="-122"/>
                <a:cs typeface="Inter" pitchFamily="34" charset="-120"/>
              </a:rPr>
              <a:t>direct database connections</a:t>
            </a:r>
            <a:r>
              <a:rPr lang="en-US" sz="1600" dirty="0">
                <a:solidFill>
                  <a:srgbClr val="272525"/>
                </a:solidFill>
                <a:latin typeface="17.5"/>
                <a:ea typeface="Inter" pitchFamily="34" charset="-122"/>
                <a:cs typeface="Inter" pitchFamily="34" charset="-120"/>
              </a:rPr>
              <a:t> (SQL) and </a:t>
            </a:r>
            <a:r>
              <a:rPr lang="en-US" sz="1600" b="1" dirty="0">
                <a:solidFill>
                  <a:srgbClr val="272525"/>
                </a:solidFill>
                <a:latin typeface="17.5"/>
                <a:ea typeface="Inter" pitchFamily="34" charset="-122"/>
                <a:cs typeface="Inter" pitchFamily="34" charset="-120"/>
              </a:rPr>
              <a:t>real-time data</a:t>
            </a:r>
            <a:r>
              <a:rPr lang="en-US" sz="1600" dirty="0">
                <a:solidFill>
                  <a:srgbClr val="272525"/>
                </a:solidFill>
                <a:latin typeface="17.5"/>
                <a:ea typeface="Inter" pitchFamily="34" charset="-122"/>
                <a:cs typeface="Inter" pitchFamily="34" charset="-120"/>
              </a:rPr>
              <a:t> updates for live dashboards</a:t>
            </a:r>
            <a:r>
              <a:rPr lang="en-US" sz="850" dirty="0">
                <a:solidFill>
                  <a:srgbClr val="272525"/>
                </a:solidFill>
                <a:latin typeface="17.5"/>
                <a:ea typeface="Inter" pitchFamily="34" charset="-122"/>
                <a:cs typeface="Inter" pitchFamily="34" charset="-120"/>
              </a:rPr>
              <a:t>.</a:t>
            </a:r>
            <a:endParaRPr lang="en-US" sz="850" dirty="0">
              <a:latin typeface="17.5"/>
            </a:endParaRPr>
          </a:p>
        </p:txBody>
      </p:sp>
      <p:sp>
        <p:nvSpPr>
          <p:cNvPr id="11" name="Shape 8"/>
          <p:cNvSpPr/>
          <p:nvPr/>
        </p:nvSpPr>
        <p:spPr>
          <a:xfrm>
            <a:off x="5863709" y="4096953"/>
            <a:ext cx="15240" cy="340162"/>
          </a:xfrm>
          <a:prstGeom prst="roundRect">
            <a:avLst>
              <a:gd name="adj" fmla="val 312558"/>
            </a:avLst>
          </a:prstGeom>
          <a:solidFill>
            <a:srgbClr val="B2D4E5"/>
          </a:solidFill>
          <a:ln/>
        </p:spPr>
      </p:sp>
      <p:sp>
        <p:nvSpPr>
          <p:cNvPr id="12" name="Shape 9"/>
          <p:cNvSpPr/>
          <p:nvPr/>
        </p:nvSpPr>
        <p:spPr>
          <a:xfrm>
            <a:off x="5743813" y="3969437"/>
            <a:ext cx="255151" cy="255151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5782032" y="3985332"/>
            <a:ext cx="178594" cy="2232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1400" b="1" dirty="0">
                <a:solidFill>
                  <a:srgbClr val="272525"/>
                </a:solidFill>
                <a:latin typeface="17.5"/>
                <a:ea typeface="Petrona Bold" pitchFamily="34" charset="-122"/>
                <a:cs typeface="Petrona Bold" pitchFamily="34" charset="-120"/>
              </a:rPr>
              <a:t>2</a:t>
            </a:r>
            <a:endParaRPr lang="en-US" sz="1400" dirty="0">
              <a:latin typeface="17.5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5041106" y="4550640"/>
            <a:ext cx="1660565" cy="185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450"/>
              </a:lnSpc>
              <a:buNone/>
            </a:pPr>
            <a:r>
              <a:rPr lang="en-US" b="1" dirty="0">
                <a:solidFill>
                  <a:srgbClr val="272525"/>
                </a:solidFill>
                <a:latin typeface="17.5"/>
                <a:ea typeface="Petrona Bold" pitchFamily="34" charset="-122"/>
                <a:cs typeface="Petrona Bold" pitchFamily="34" charset="-120"/>
              </a:rPr>
              <a:t>Enhanced Collaboration</a:t>
            </a:r>
            <a:endParaRPr lang="en-US" dirty="0">
              <a:latin typeface="17.5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3259931" y="4804601"/>
            <a:ext cx="5223034" cy="7209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17.5"/>
                <a:ea typeface="Inter" pitchFamily="34" charset="-122"/>
                <a:cs typeface="Inter" pitchFamily="34" charset="-120"/>
              </a:rPr>
              <a:t>Introducing features for </a:t>
            </a:r>
            <a:r>
              <a:rPr lang="en-US" sz="1600" b="1" dirty="0">
                <a:solidFill>
                  <a:srgbClr val="272525"/>
                </a:solidFill>
                <a:latin typeface="17.5"/>
                <a:ea typeface="Inter" pitchFamily="34" charset="-122"/>
                <a:cs typeface="Inter" pitchFamily="34" charset="-120"/>
              </a:rPr>
              <a:t>shared dashboards</a:t>
            </a:r>
            <a:r>
              <a:rPr lang="en-US" sz="1600" dirty="0">
                <a:solidFill>
                  <a:srgbClr val="272525"/>
                </a:solidFill>
                <a:latin typeface="17.5"/>
                <a:ea typeface="Inter" pitchFamily="34" charset="-122"/>
                <a:cs typeface="Inter" pitchFamily="34" charset="-120"/>
              </a:rPr>
              <a:t>, allowing </a:t>
            </a:r>
            <a:r>
              <a:rPr lang="en-US" sz="1600" dirty="0" smtClean="0">
                <a:solidFill>
                  <a:srgbClr val="272525"/>
                </a:solidFill>
                <a:latin typeface="17.5"/>
                <a:ea typeface="Inter" pitchFamily="34" charset="-122"/>
                <a:cs typeface="Inter" pitchFamily="34" charset="-120"/>
              </a:rPr>
              <a:t>teams</a:t>
            </a:r>
          </a:p>
          <a:p>
            <a:pPr marL="0" indent="0" algn="ctr">
              <a:lnSpc>
                <a:spcPts val="1400"/>
              </a:lnSpc>
              <a:buNone/>
            </a:pPr>
            <a:r>
              <a:rPr lang="en-US" sz="1600" dirty="0" smtClean="0">
                <a:solidFill>
                  <a:srgbClr val="272525"/>
                </a:solidFill>
                <a:latin typeface="17.5"/>
                <a:ea typeface="Inter" pitchFamily="34" charset="-122"/>
                <a:cs typeface="Inter" pitchFamily="34" charset="-120"/>
              </a:rPr>
              <a:t> </a:t>
            </a:r>
            <a:r>
              <a:rPr lang="en-US" sz="1600" dirty="0">
                <a:solidFill>
                  <a:srgbClr val="272525"/>
                </a:solidFill>
                <a:latin typeface="17.5"/>
                <a:ea typeface="Inter" pitchFamily="34" charset="-122"/>
                <a:cs typeface="Inter" pitchFamily="34" charset="-120"/>
              </a:rPr>
              <a:t>to collaborate and edit reports seamlessly.</a:t>
            </a:r>
            <a:endParaRPr lang="en-US" sz="1600" dirty="0">
              <a:latin typeface="17.5"/>
            </a:endParaRPr>
          </a:p>
        </p:txBody>
      </p:sp>
      <p:sp>
        <p:nvSpPr>
          <p:cNvPr id="17" name="Shape 13"/>
          <p:cNvSpPr/>
          <p:nvPr/>
        </p:nvSpPr>
        <p:spPr>
          <a:xfrm>
            <a:off x="8659416" y="3756910"/>
            <a:ext cx="15240" cy="340162"/>
          </a:xfrm>
          <a:prstGeom prst="roundRect">
            <a:avLst>
              <a:gd name="adj" fmla="val 312558"/>
            </a:avLst>
          </a:prstGeom>
          <a:solidFill>
            <a:srgbClr val="B2D4E5"/>
          </a:solidFill>
          <a:ln/>
        </p:spPr>
      </p:sp>
      <p:sp>
        <p:nvSpPr>
          <p:cNvPr id="18" name="Shape 14"/>
          <p:cNvSpPr/>
          <p:nvPr/>
        </p:nvSpPr>
        <p:spPr>
          <a:xfrm>
            <a:off x="8539520" y="3969437"/>
            <a:ext cx="255151" cy="255151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9" name="Text 15"/>
          <p:cNvSpPr/>
          <p:nvPr/>
        </p:nvSpPr>
        <p:spPr>
          <a:xfrm>
            <a:off x="8577739" y="3985332"/>
            <a:ext cx="178594" cy="2232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1400" b="1" dirty="0">
                <a:solidFill>
                  <a:srgbClr val="272525"/>
                </a:solidFill>
                <a:latin typeface="17.5"/>
                <a:ea typeface="Petrona Bold" pitchFamily="34" charset="-122"/>
                <a:cs typeface="Petrona Bold" pitchFamily="34" charset="-120"/>
              </a:rPr>
              <a:t>3</a:t>
            </a:r>
            <a:endParaRPr lang="en-US" sz="1400" dirty="0">
              <a:latin typeface="17.5"/>
            </a:endParaRPr>
          </a:p>
        </p:txBody>
      </p:sp>
      <p:sp>
        <p:nvSpPr>
          <p:cNvPr id="20" name="Text 16"/>
          <p:cNvSpPr/>
          <p:nvPr/>
        </p:nvSpPr>
        <p:spPr>
          <a:xfrm>
            <a:off x="8050411" y="2957722"/>
            <a:ext cx="1488519" cy="185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450"/>
              </a:lnSpc>
              <a:buNone/>
            </a:pPr>
            <a:r>
              <a:rPr lang="en-US" b="1" dirty="0">
                <a:solidFill>
                  <a:srgbClr val="272525"/>
                </a:solidFill>
                <a:latin typeface="17.5"/>
                <a:ea typeface="Petrona Bold" pitchFamily="34" charset="-122"/>
                <a:cs typeface="Petrona Bold" pitchFamily="34" charset="-120"/>
              </a:rPr>
              <a:t>Advanced Analytics</a:t>
            </a:r>
            <a:endParaRPr lang="en-US" dirty="0">
              <a:latin typeface="17.5"/>
            </a:endParaRPr>
          </a:p>
        </p:txBody>
      </p:sp>
      <p:sp>
        <p:nvSpPr>
          <p:cNvPr id="21" name="Text 17"/>
          <p:cNvSpPr/>
          <p:nvPr/>
        </p:nvSpPr>
        <p:spPr>
          <a:xfrm>
            <a:off x="6183154" y="3211682"/>
            <a:ext cx="6481812" cy="5829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17.5"/>
                <a:ea typeface="Inter" pitchFamily="34" charset="-122"/>
                <a:cs typeface="Inter" pitchFamily="34" charset="-120"/>
              </a:rPr>
              <a:t>Integrating </a:t>
            </a:r>
            <a:r>
              <a:rPr lang="en-US" sz="1600" b="1" dirty="0">
                <a:solidFill>
                  <a:srgbClr val="272525"/>
                </a:solidFill>
                <a:latin typeface="17.5"/>
                <a:ea typeface="Inter" pitchFamily="34" charset="-122"/>
                <a:cs typeface="Inter" pitchFamily="34" charset="-120"/>
              </a:rPr>
              <a:t>statistical analysis</a:t>
            </a:r>
            <a:r>
              <a:rPr lang="en-US" sz="1600" dirty="0">
                <a:solidFill>
                  <a:srgbClr val="272525"/>
                </a:solidFill>
                <a:latin typeface="17.5"/>
                <a:ea typeface="Inter" pitchFamily="34" charset="-122"/>
                <a:cs typeface="Inter" pitchFamily="34" charset="-120"/>
              </a:rPr>
              <a:t> and </a:t>
            </a:r>
            <a:r>
              <a:rPr lang="en-US" sz="1600" b="1" dirty="0">
                <a:solidFill>
                  <a:srgbClr val="272525"/>
                </a:solidFill>
                <a:latin typeface="17.5"/>
                <a:ea typeface="Inter" pitchFamily="34" charset="-122"/>
                <a:cs typeface="Inter" pitchFamily="34" charset="-120"/>
              </a:rPr>
              <a:t>forecasting models</a:t>
            </a:r>
            <a:r>
              <a:rPr lang="en-US" sz="1600" dirty="0">
                <a:solidFill>
                  <a:srgbClr val="272525"/>
                </a:solidFill>
                <a:latin typeface="17.5"/>
                <a:ea typeface="Inter" pitchFamily="34" charset="-122"/>
                <a:cs typeface="Inter" pitchFamily="34" charset="-120"/>
              </a:rPr>
              <a:t> </a:t>
            </a:r>
            <a:endParaRPr lang="en-US" sz="1600" dirty="0" smtClean="0">
              <a:solidFill>
                <a:srgbClr val="272525"/>
              </a:solidFill>
              <a:latin typeface="17.5"/>
              <a:ea typeface="Inter" pitchFamily="34" charset="-122"/>
              <a:cs typeface="Inter" pitchFamily="34" charset="-120"/>
            </a:endParaRPr>
          </a:p>
          <a:p>
            <a:pPr marL="0" indent="0" algn="ctr">
              <a:lnSpc>
                <a:spcPts val="1400"/>
              </a:lnSpc>
              <a:buNone/>
            </a:pPr>
            <a:r>
              <a:rPr lang="en-US" sz="1600" dirty="0" smtClean="0">
                <a:solidFill>
                  <a:srgbClr val="272525"/>
                </a:solidFill>
                <a:latin typeface="17.5"/>
                <a:ea typeface="Inter" pitchFamily="34" charset="-122"/>
                <a:cs typeface="Inter" pitchFamily="34" charset="-120"/>
              </a:rPr>
              <a:t>to </a:t>
            </a:r>
            <a:r>
              <a:rPr lang="en-US" sz="1600" dirty="0">
                <a:solidFill>
                  <a:srgbClr val="272525"/>
                </a:solidFill>
                <a:latin typeface="17.5"/>
                <a:ea typeface="Inter" pitchFamily="34" charset="-122"/>
                <a:cs typeface="Inter" pitchFamily="34" charset="-120"/>
              </a:rPr>
              <a:t>provide deeper, predictive insights.</a:t>
            </a:r>
            <a:endParaRPr lang="en-US" sz="1600" dirty="0">
              <a:latin typeface="17.5"/>
            </a:endParaRPr>
          </a:p>
        </p:txBody>
      </p:sp>
      <p:sp>
        <p:nvSpPr>
          <p:cNvPr id="23" name="Shape 18"/>
          <p:cNvSpPr/>
          <p:nvPr/>
        </p:nvSpPr>
        <p:spPr>
          <a:xfrm>
            <a:off x="11455122" y="4096953"/>
            <a:ext cx="15240" cy="340162"/>
          </a:xfrm>
          <a:prstGeom prst="roundRect">
            <a:avLst>
              <a:gd name="adj" fmla="val 312558"/>
            </a:avLst>
          </a:prstGeom>
          <a:solidFill>
            <a:srgbClr val="B2D4E5"/>
          </a:solidFill>
          <a:ln/>
        </p:spPr>
      </p:sp>
      <p:sp>
        <p:nvSpPr>
          <p:cNvPr id="24" name="Shape 19"/>
          <p:cNvSpPr/>
          <p:nvPr/>
        </p:nvSpPr>
        <p:spPr>
          <a:xfrm>
            <a:off x="11335226" y="3969437"/>
            <a:ext cx="255151" cy="255151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25" name="Text 20"/>
          <p:cNvSpPr/>
          <p:nvPr/>
        </p:nvSpPr>
        <p:spPr>
          <a:xfrm>
            <a:off x="11373445" y="3985332"/>
            <a:ext cx="178594" cy="2232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1400" b="1" dirty="0">
                <a:solidFill>
                  <a:srgbClr val="272525"/>
                </a:solidFill>
                <a:latin typeface="17.5"/>
                <a:ea typeface="Petrona Bold" pitchFamily="34" charset="-122"/>
                <a:cs typeface="Petrona Bold" pitchFamily="34" charset="-120"/>
              </a:rPr>
              <a:t>4</a:t>
            </a:r>
            <a:endParaRPr lang="en-US" sz="1400" dirty="0">
              <a:latin typeface="17.5"/>
            </a:endParaRPr>
          </a:p>
        </p:txBody>
      </p:sp>
      <p:sp>
        <p:nvSpPr>
          <p:cNvPr id="26" name="Text 21"/>
          <p:cNvSpPr/>
          <p:nvPr/>
        </p:nvSpPr>
        <p:spPr>
          <a:xfrm>
            <a:off x="10718602" y="4550639"/>
            <a:ext cx="1488519" cy="2379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450"/>
              </a:lnSpc>
              <a:buNone/>
            </a:pPr>
            <a:r>
              <a:rPr lang="en-US" b="1" dirty="0">
                <a:solidFill>
                  <a:srgbClr val="272525"/>
                </a:solidFill>
                <a:latin typeface="17.5"/>
                <a:ea typeface="Petrona Bold" pitchFamily="34" charset="-122"/>
                <a:cs typeface="Petrona Bold" pitchFamily="34" charset="-120"/>
              </a:rPr>
              <a:t>Scalable </a:t>
            </a:r>
            <a:r>
              <a:rPr lang="en-US" b="1" dirty="0" smtClean="0">
                <a:solidFill>
                  <a:srgbClr val="272525"/>
                </a:solidFill>
                <a:latin typeface="17.5"/>
                <a:ea typeface="Petrona Bold" pitchFamily="34" charset="-122"/>
                <a:cs typeface="Petrona Bold" pitchFamily="34" charset="-120"/>
              </a:rPr>
              <a:t>Deployment</a:t>
            </a:r>
            <a:endParaRPr lang="en-US" dirty="0">
              <a:latin typeface="17.5"/>
            </a:endParaRPr>
          </a:p>
        </p:txBody>
      </p:sp>
      <p:sp>
        <p:nvSpPr>
          <p:cNvPr id="27" name="Text 22"/>
          <p:cNvSpPr/>
          <p:nvPr/>
        </p:nvSpPr>
        <p:spPr>
          <a:xfrm>
            <a:off x="8851344" y="4804601"/>
            <a:ext cx="5223034" cy="7209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17.5"/>
                <a:ea typeface="Inter" pitchFamily="34" charset="-122"/>
                <a:cs typeface="Inter" pitchFamily="34" charset="-120"/>
              </a:rPr>
              <a:t>Implementing </a:t>
            </a:r>
            <a:r>
              <a:rPr lang="en-US" sz="1600" b="1" dirty="0">
                <a:solidFill>
                  <a:srgbClr val="272525"/>
                </a:solidFill>
                <a:latin typeface="17.5"/>
                <a:ea typeface="Inter" pitchFamily="34" charset="-122"/>
                <a:cs typeface="Inter" pitchFamily="34" charset="-120"/>
              </a:rPr>
              <a:t>cloud deployment</a:t>
            </a:r>
            <a:r>
              <a:rPr lang="en-US" sz="1600" dirty="0">
                <a:solidFill>
                  <a:srgbClr val="272525"/>
                </a:solidFill>
                <a:latin typeface="17.5"/>
                <a:ea typeface="Inter" pitchFamily="34" charset="-122"/>
                <a:cs typeface="Inter" pitchFamily="34" charset="-120"/>
              </a:rPr>
              <a:t> for robust </a:t>
            </a:r>
            <a:r>
              <a:rPr lang="en-US" sz="1600" dirty="0" smtClean="0">
                <a:solidFill>
                  <a:srgbClr val="272525"/>
                </a:solidFill>
                <a:latin typeface="17.5"/>
                <a:ea typeface="Inter" pitchFamily="34" charset="-122"/>
                <a:cs typeface="Inter" pitchFamily="34" charset="-120"/>
              </a:rPr>
              <a:t>scalability</a:t>
            </a:r>
          </a:p>
          <a:p>
            <a:pPr marL="0" indent="0" algn="ctr">
              <a:lnSpc>
                <a:spcPts val="1400"/>
              </a:lnSpc>
              <a:buNone/>
            </a:pPr>
            <a:r>
              <a:rPr lang="en-US" sz="1600" dirty="0" smtClean="0">
                <a:solidFill>
                  <a:srgbClr val="272525"/>
                </a:solidFill>
                <a:latin typeface="17.5"/>
                <a:ea typeface="Inter" pitchFamily="34" charset="-122"/>
                <a:cs typeface="Inter" pitchFamily="34" charset="-120"/>
              </a:rPr>
              <a:t> </a:t>
            </a:r>
            <a:r>
              <a:rPr lang="en-US" sz="1600" dirty="0">
                <a:solidFill>
                  <a:srgbClr val="272525"/>
                </a:solidFill>
                <a:latin typeface="17.5"/>
                <a:ea typeface="Inter" pitchFamily="34" charset="-122"/>
                <a:cs typeface="Inter" pitchFamily="34" charset="-120"/>
              </a:rPr>
              <a:t>and secure </a:t>
            </a:r>
            <a:r>
              <a:rPr lang="en-US" sz="1600" b="1" dirty="0">
                <a:solidFill>
                  <a:srgbClr val="272525"/>
                </a:solidFill>
                <a:latin typeface="17.5"/>
                <a:ea typeface="Inter" pitchFamily="34" charset="-122"/>
                <a:cs typeface="Inter" pitchFamily="34" charset="-120"/>
              </a:rPr>
              <a:t>user authentication</a:t>
            </a:r>
            <a:r>
              <a:rPr lang="en-US" sz="1600" dirty="0">
                <a:solidFill>
                  <a:srgbClr val="272525"/>
                </a:solidFill>
                <a:latin typeface="17.5"/>
                <a:ea typeface="Inter" pitchFamily="34" charset="-122"/>
                <a:cs typeface="Inter" pitchFamily="34" charset="-120"/>
              </a:rPr>
              <a:t>.</a:t>
            </a:r>
            <a:endParaRPr lang="en-US" sz="1600" dirty="0">
              <a:latin typeface="17.5"/>
            </a:endParaRPr>
          </a:p>
        </p:txBody>
      </p:sp>
      <p:sp>
        <p:nvSpPr>
          <p:cNvPr id="29" name="Text 23"/>
          <p:cNvSpPr/>
          <p:nvPr/>
        </p:nvSpPr>
        <p:spPr>
          <a:xfrm>
            <a:off x="396835" y="11074241"/>
            <a:ext cx="3884533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Empowering Data-Driven Decisions</a:t>
            </a:r>
            <a:endParaRPr lang="en-US" sz="1850" dirty="0"/>
          </a:p>
        </p:txBody>
      </p:sp>
      <p:sp>
        <p:nvSpPr>
          <p:cNvPr id="30" name="Shape 24"/>
          <p:cNvSpPr/>
          <p:nvPr/>
        </p:nvSpPr>
        <p:spPr>
          <a:xfrm>
            <a:off x="396835" y="11541919"/>
            <a:ext cx="4536638" cy="858798"/>
          </a:xfrm>
          <a:prstGeom prst="roundRect">
            <a:avLst>
              <a:gd name="adj" fmla="val 5547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31" name="Text 25"/>
          <p:cNvSpPr/>
          <p:nvPr/>
        </p:nvSpPr>
        <p:spPr>
          <a:xfrm>
            <a:off x="517803" y="11662886"/>
            <a:ext cx="1488519" cy="185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Time Savings</a:t>
            </a:r>
            <a:endParaRPr lang="en-US" sz="1150" dirty="0"/>
          </a:p>
        </p:txBody>
      </p:sp>
      <p:sp>
        <p:nvSpPr>
          <p:cNvPr id="32" name="Text 26"/>
          <p:cNvSpPr/>
          <p:nvPr/>
        </p:nvSpPr>
        <p:spPr>
          <a:xfrm>
            <a:off x="517803" y="11916847"/>
            <a:ext cx="4294703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Hours of manual work reduced to minutes, freeing up valuable resources.</a:t>
            </a:r>
            <a:endParaRPr lang="en-US" sz="850" dirty="0"/>
          </a:p>
        </p:txBody>
      </p:sp>
      <p:sp>
        <p:nvSpPr>
          <p:cNvPr id="33" name="Shape 27"/>
          <p:cNvSpPr/>
          <p:nvPr/>
        </p:nvSpPr>
        <p:spPr>
          <a:xfrm>
            <a:off x="5046821" y="11541919"/>
            <a:ext cx="4536638" cy="858798"/>
          </a:xfrm>
          <a:prstGeom prst="roundRect">
            <a:avLst>
              <a:gd name="adj" fmla="val 5547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34" name="Text 28"/>
          <p:cNvSpPr/>
          <p:nvPr/>
        </p:nvSpPr>
        <p:spPr>
          <a:xfrm>
            <a:off x="5167789" y="11662886"/>
            <a:ext cx="1488519" cy="185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Deeper Insights</a:t>
            </a:r>
            <a:endParaRPr lang="en-US" sz="1150" dirty="0"/>
          </a:p>
        </p:txBody>
      </p:sp>
      <p:sp>
        <p:nvSpPr>
          <p:cNvPr id="35" name="Text 29"/>
          <p:cNvSpPr/>
          <p:nvPr/>
        </p:nvSpPr>
        <p:spPr>
          <a:xfrm>
            <a:off x="5167789" y="11916847"/>
            <a:ext cx="4294703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AI uncovers hidden patterns, empowering better, faster decision-making.</a:t>
            </a:r>
            <a:endParaRPr lang="en-US" sz="850" dirty="0"/>
          </a:p>
        </p:txBody>
      </p:sp>
      <p:sp>
        <p:nvSpPr>
          <p:cNvPr id="36" name="Shape 30"/>
          <p:cNvSpPr/>
          <p:nvPr/>
        </p:nvSpPr>
        <p:spPr>
          <a:xfrm>
            <a:off x="9696807" y="11541919"/>
            <a:ext cx="4536638" cy="858798"/>
          </a:xfrm>
          <a:prstGeom prst="roundRect">
            <a:avLst>
              <a:gd name="adj" fmla="val 5547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37" name="Text 31"/>
          <p:cNvSpPr/>
          <p:nvPr/>
        </p:nvSpPr>
        <p:spPr>
          <a:xfrm>
            <a:off x="9817775" y="11662886"/>
            <a:ext cx="1488519" cy="185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Accessibility</a:t>
            </a:r>
            <a:endParaRPr lang="en-US" sz="1150" dirty="0"/>
          </a:p>
        </p:txBody>
      </p:sp>
      <p:sp>
        <p:nvSpPr>
          <p:cNvPr id="38" name="Text 32"/>
          <p:cNvSpPr/>
          <p:nvPr/>
        </p:nvSpPr>
        <p:spPr>
          <a:xfrm>
            <a:off x="9817775" y="11916847"/>
            <a:ext cx="4294703" cy="3629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Professional dashboards are now within reach for everyone, regardless of technical skill.</a:t>
            </a:r>
            <a:endParaRPr lang="en-US" sz="850" dirty="0"/>
          </a:p>
        </p:txBody>
      </p:sp>
      <p:sp>
        <p:nvSpPr>
          <p:cNvPr id="39" name="Text 33"/>
          <p:cNvSpPr/>
          <p:nvPr/>
        </p:nvSpPr>
        <p:spPr>
          <a:xfrm>
            <a:off x="396835" y="12528233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8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Thank you for your attention. Questions welcome!</a:t>
            </a:r>
            <a:endParaRPr lang="en-US" sz="850" dirty="0"/>
          </a:p>
        </p:txBody>
      </p:sp>
      <p:sp>
        <p:nvSpPr>
          <p:cNvPr id="40" name="TextBox 39"/>
          <p:cNvSpPr txBox="1"/>
          <p:nvPr/>
        </p:nvSpPr>
        <p:spPr>
          <a:xfrm>
            <a:off x="396834" y="6085262"/>
            <a:ext cx="138367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b="1" dirty="0" smtClean="0"/>
              <a:t>Thank You </a:t>
            </a:r>
            <a:endParaRPr lang="en-IN" sz="3200" b="1" dirty="0"/>
          </a:p>
        </p:txBody>
      </p:sp>
      <p:sp>
        <p:nvSpPr>
          <p:cNvPr id="42" name="Rounded Rectangle 41"/>
          <p:cNvSpPr/>
          <p:nvPr/>
        </p:nvSpPr>
        <p:spPr>
          <a:xfrm>
            <a:off x="11456276" y="7777656"/>
            <a:ext cx="3058511" cy="3363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Made By MRO-Dev Team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15985"/>
            <a:ext cx="11892677" cy="10270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8050"/>
              </a:lnSpc>
              <a:buNone/>
            </a:pPr>
            <a:r>
              <a:rPr lang="en-US" sz="64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Unlocking Your Data's Potential</a:t>
            </a:r>
            <a:endParaRPr lang="en-US" sz="6450" dirty="0"/>
          </a:p>
        </p:txBody>
      </p:sp>
      <p:sp>
        <p:nvSpPr>
          <p:cNvPr id="3" name="Text 1"/>
          <p:cNvSpPr/>
          <p:nvPr/>
        </p:nvSpPr>
        <p:spPr>
          <a:xfrm>
            <a:off x="793790" y="2696647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Many organizations struggle to convert raw data into actionable insights, leading to missed opportunities and inefficient decision-making.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677603"/>
            <a:ext cx="6407944" cy="3335893"/>
          </a:xfrm>
          <a:prstGeom prst="roundRect">
            <a:avLst>
              <a:gd name="adj" fmla="val 2856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1028224" y="3912037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007EBD"/>
          </a:solidFill>
          <a:ln/>
        </p:spPr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5390" y="4060865"/>
            <a:ext cx="306110" cy="382667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028224" y="4819293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The Challenge</a:t>
            </a:r>
            <a:endParaRPr lang="en-US" sz="2300" dirty="0"/>
          </a:p>
        </p:txBody>
      </p:sp>
      <p:sp>
        <p:nvSpPr>
          <p:cNvPr id="8" name="Text 5"/>
          <p:cNvSpPr/>
          <p:nvPr/>
        </p:nvSpPr>
        <p:spPr>
          <a:xfrm>
            <a:off x="1028224" y="5327452"/>
            <a:ext cx="593907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Manual data processing in tools like Excel and CSVs is </a:t>
            </a: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time-consuming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and requires </a:t>
            </a: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technical skills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to generate meaningful reports. Identifying critical patterns remains difficult.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7428548" y="3677603"/>
            <a:ext cx="6408063" cy="3335893"/>
          </a:xfrm>
          <a:prstGeom prst="roundRect">
            <a:avLst>
              <a:gd name="adj" fmla="val 2856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7662982" y="3912037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007EBD"/>
          </a:solidFill>
          <a:ln/>
        </p:spPr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0148" y="4060865"/>
            <a:ext cx="306110" cy="382667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7662982" y="4819293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Our Solution</a:t>
            </a:r>
            <a:endParaRPr lang="en-US" sz="2300" dirty="0"/>
          </a:p>
        </p:txBody>
      </p:sp>
      <p:sp>
        <p:nvSpPr>
          <p:cNvPr id="13" name="Text 9"/>
          <p:cNvSpPr/>
          <p:nvPr/>
        </p:nvSpPr>
        <p:spPr>
          <a:xfrm>
            <a:off x="7662982" y="5327452"/>
            <a:ext cx="59391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Our platform instantly generates </a:t>
            </a: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smart, AI-powered dashboards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from your raw files. No coding is needed; just upload and gain immediate insights.</a:t>
            </a:r>
            <a:endParaRPr lang="en-US" sz="1750" dirty="0"/>
          </a:p>
        </p:txBody>
      </p:sp>
      <p:sp>
        <p:nvSpPr>
          <p:cNvPr id="14" name="Rounded Rectangle 13"/>
          <p:cNvSpPr/>
          <p:nvPr/>
        </p:nvSpPr>
        <p:spPr>
          <a:xfrm>
            <a:off x="11456276" y="7777656"/>
            <a:ext cx="3058511" cy="3363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Made By MRO-Dev Team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1045" y="759381"/>
            <a:ext cx="9989820" cy="6947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50"/>
              </a:lnSpc>
              <a:buNone/>
            </a:pPr>
            <a:r>
              <a:rPr lang="en-US" sz="43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Introducing the AI Dashboard Platform</a:t>
            </a:r>
            <a:endParaRPr lang="en-US" sz="4350" dirty="0"/>
          </a:p>
        </p:txBody>
      </p:sp>
      <p:sp>
        <p:nvSpPr>
          <p:cNvPr id="3" name="Text 1"/>
          <p:cNvSpPr/>
          <p:nvPr/>
        </p:nvSpPr>
        <p:spPr>
          <a:xfrm>
            <a:off x="741045" y="1877497"/>
            <a:ext cx="13148310" cy="338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smart web application that automates the transformation of your data files into beautiful, interactive dashboards.</a:t>
            </a:r>
            <a:endParaRPr lang="en-US" sz="1650" dirty="0"/>
          </a:p>
        </p:txBody>
      </p:sp>
      <p:sp>
        <p:nvSpPr>
          <p:cNvPr id="4" name="Shape 2"/>
          <p:cNvSpPr/>
          <p:nvPr/>
        </p:nvSpPr>
        <p:spPr>
          <a:xfrm>
            <a:off x="741045" y="2771775"/>
            <a:ext cx="6468308" cy="2253853"/>
          </a:xfrm>
          <a:prstGeom prst="roundRect">
            <a:avLst>
              <a:gd name="adj" fmla="val 4868"/>
            </a:avLst>
          </a:prstGeom>
          <a:solidFill>
            <a:srgbClr val="FFFFFF">
              <a:alpha val="95000"/>
            </a:srgbClr>
          </a:solidFill>
          <a:ln/>
        </p:spPr>
      </p:sp>
      <p:sp>
        <p:nvSpPr>
          <p:cNvPr id="5" name="Shape 3"/>
          <p:cNvSpPr/>
          <p:nvPr/>
        </p:nvSpPr>
        <p:spPr>
          <a:xfrm>
            <a:off x="741045" y="2748915"/>
            <a:ext cx="6468308" cy="91440"/>
          </a:xfrm>
          <a:prstGeom prst="roundRect">
            <a:avLst>
              <a:gd name="adj" fmla="val 97252"/>
            </a:avLst>
          </a:prstGeom>
          <a:solidFill>
            <a:srgbClr val="007EBD"/>
          </a:solidFill>
          <a:ln/>
        </p:spPr>
      </p:sp>
      <p:sp>
        <p:nvSpPr>
          <p:cNvPr id="6" name="Shape 4"/>
          <p:cNvSpPr/>
          <p:nvPr/>
        </p:nvSpPr>
        <p:spPr>
          <a:xfrm>
            <a:off x="3657600" y="2454235"/>
            <a:ext cx="635079" cy="635079"/>
          </a:xfrm>
          <a:prstGeom prst="roundRect">
            <a:avLst>
              <a:gd name="adj" fmla="val 143982"/>
            </a:avLst>
          </a:prstGeom>
          <a:solidFill>
            <a:srgbClr val="007EBD"/>
          </a:solidFill>
          <a:ln/>
        </p:spPr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8100" y="2612946"/>
            <a:ext cx="253960" cy="317540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975598" y="3301008"/>
            <a:ext cx="2778919" cy="347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Effortless Upload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975598" y="3775234"/>
            <a:ext cx="5999202" cy="6772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Simply drag and drop your CSV or Excel files. Our system handles the rest, preparing your data for analysis.</a:t>
            </a: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7421047" y="2771775"/>
            <a:ext cx="6468308" cy="2253853"/>
          </a:xfrm>
          <a:prstGeom prst="roundRect">
            <a:avLst>
              <a:gd name="adj" fmla="val 4868"/>
            </a:avLst>
          </a:prstGeom>
          <a:solidFill>
            <a:srgbClr val="FFFFFF">
              <a:alpha val="95000"/>
            </a:srgbClr>
          </a:solidFill>
          <a:ln/>
        </p:spPr>
      </p:sp>
      <p:sp>
        <p:nvSpPr>
          <p:cNvPr id="11" name="Shape 8"/>
          <p:cNvSpPr/>
          <p:nvPr/>
        </p:nvSpPr>
        <p:spPr>
          <a:xfrm>
            <a:off x="7421047" y="2748915"/>
            <a:ext cx="6468308" cy="91440"/>
          </a:xfrm>
          <a:prstGeom prst="roundRect">
            <a:avLst>
              <a:gd name="adj" fmla="val 97252"/>
            </a:avLst>
          </a:prstGeom>
          <a:solidFill>
            <a:srgbClr val="007EBD"/>
          </a:solidFill>
          <a:ln/>
        </p:spPr>
      </p:sp>
      <p:sp>
        <p:nvSpPr>
          <p:cNvPr id="12" name="Shape 9"/>
          <p:cNvSpPr/>
          <p:nvPr/>
        </p:nvSpPr>
        <p:spPr>
          <a:xfrm>
            <a:off x="10337602" y="2454235"/>
            <a:ext cx="635079" cy="635079"/>
          </a:xfrm>
          <a:prstGeom prst="roundRect">
            <a:avLst>
              <a:gd name="adj" fmla="val 143982"/>
            </a:avLst>
          </a:prstGeom>
          <a:solidFill>
            <a:srgbClr val="007EBD"/>
          </a:solidFill>
          <a:ln/>
        </p:spPr>
      </p:sp>
      <p:pic>
        <p:nvPicPr>
          <p:cNvPr id="1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28102" y="2612946"/>
            <a:ext cx="253960" cy="317540"/>
          </a:xfrm>
          <a:prstGeom prst="rect">
            <a:avLst/>
          </a:prstGeom>
        </p:spPr>
      </p:pic>
      <p:sp>
        <p:nvSpPr>
          <p:cNvPr id="14" name="Text 10"/>
          <p:cNvSpPr/>
          <p:nvPr/>
        </p:nvSpPr>
        <p:spPr>
          <a:xfrm>
            <a:off x="7655600" y="3301008"/>
            <a:ext cx="2827734" cy="347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Intelligent AI Analysis</a:t>
            </a:r>
            <a:endParaRPr lang="en-US" sz="2150" dirty="0"/>
          </a:p>
        </p:txBody>
      </p:sp>
      <p:sp>
        <p:nvSpPr>
          <p:cNvPr id="15" name="Text 11"/>
          <p:cNvSpPr/>
          <p:nvPr/>
        </p:nvSpPr>
        <p:spPr>
          <a:xfrm>
            <a:off x="7655600" y="3775234"/>
            <a:ext cx="5999202" cy="10158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Our advanced AI automatically processes your data, identifying key patterns and suggesting optimal visualizations.</a:t>
            </a:r>
            <a:endParaRPr lang="en-US" sz="1650" dirty="0"/>
          </a:p>
        </p:txBody>
      </p:sp>
      <p:sp>
        <p:nvSpPr>
          <p:cNvPr id="16" name="Shape 12"/>
          <p:cNvSpPr/>
          <p:nvPr/>
        </p:nvSpPr>
        <p:spPr>
          <a:xfrm>
            <a:off x="741045" y="5554861"/>
            <a:ext cx="6468308" cy="1915239"/>
          </a:xfrm>
          <a:prstGeom prst="roundRect">
            <a:avLst>
              <a:gd name="adj" fmla="val 5729"/>
            </a:avLst>
          </a:prstGeom>
          <a:solidFill>
            <a:srgbClr val="FFFFFF">
              <a:alpha val="95000"/>
            </a:srgbClr>
          </a:solidFill>
          <a:ln/>
        </p:spPr>
      </p:sp>
      <p:sp>
        <p:nvSpPr>
          <p:cNvPr id="17" name="Shape 13"/>
          <p:cNvSpPr/>
          <p:nvPr/>
        </p:nvSpPr>
        <p:spPr>
          <a:xfrm>
            <a:off x="741045" y="5532001"/>
            <a:ext cx="6468308" cy="91440"/>
          </a:xfrm>
          <a:prstGeom prst="roundRect">
            <a:avLst>
              <a:gd name="adj" fmla="val 97252"/>
            </a:avLst>
          </a:prstGeom>
          <a:solidFill>
            <a:srgbClr val="007EBD"/>
          </a:solidFill>
          <a:ln/>
        </p:spPr>
      </p:sp>
      <p:sp>
        <p:nvSpPr>
          <p:cNvPr id="18" name="Shape 14"/>
          <p:cNvSpPr/>
          <p:nvPr/>
        </p:nvSpPr>
        <p:spPr>
          <a:xfrm>
            <a:off x="3657600" y="5237321"/>
            <a:ext cx="635079" cy="635079"/>
          </a:xfrm>
          <a:prstGeom prst="roundRect">
            <a:avLst>
              <a:gd name="adj" fmla="val 143982"/>
            </a:avLst>
          </a:prstGeom>
          <a:solidFill>
            <a:srgbClr val="007EBD"/>
          </a:solidFill>
          <a:ln/>
        </p:spPr>
      </p:sp>
      <p:pic>
        <p:nvPicPr>
          <p:cNvPr id="1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8100" y="5396032"/>
            <a:ext cx="253960" cy="317540"/>
          </a:xfrm>
          <a:prstGeom prst="rect">
            <a:avLst/>
          </a:prstGeom>
        </p:spPr>
      </p:pic>
      <p:sp>
        <p:nvSpPr>
          <p:cNvPr id="20" name="Text 15"/>
          <p:cNvSpPr/>
          <p:nvPr/>
        </p:nvSpPr>
        <p:spPr>
          <a:xfrm>
            <a:off x="975598" y="6084094"/>
            <a:ext cx="2778919" cy="347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Instant Visuals</a:t>
            </a:r>
            <a:endParaRPr lang="en-US" sz="2150" dirty="0"/>
          </a:p>
        </p:txBody>
      </p:sp>
      <p:sp>
        <p:nvSpPr>
          <p:cNvPr id="21" name="Text 16"/>
          <p:cNvSpPr/>
          <p:nvPr/>
        </p:nvSpPr>
        <p:spPr>
          <a:xfrm>
            <a:off x="975598" y="6558320"/>
            <a:ext cx="5999202" cy="6772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Receive professional, interactive charts and key metrics in seconds, turning raw numbers into clear stories.</a:t>
            </a:r>
            <a:endParaRPr lang="en-US" sz="1650" dirty="0"/>
          </a:p>
        </p:txBody>
      </p:sp>
      <p:sp>
        <p:nvSpPr>
          <p:cNvPr id="22" name="Shape 17"/>
          <p:cNvSpPr/>
          <p:nvPr/>
        </p:nvSpPr>
        <p:spPr>
          <a:xfrm>
            <a:off x="7421047" y="5554861"/>
            <a:ext cx="6468308" cy="1915239"/>
          </a:xfrm>
          <a:prstGeom prst="roundRect">
            <a:avLst>
              <a:gd name="adj" fmla="val 5729"/>
            </a:avLst>
          </a:prstGeom>
          <a:solidFill>
            <a:srgbClr val="FFFFFF">
              <a:alpha val="95000"/>
            </a:srgbClr>
          </a:solidFill>
          <a:ln/>
        </p:spPr>
      </p:sp>
      <p:sp>
        <p:nvSpPr>
          <p:cNvPr id="23" name="Shape 18"/>
          <p:cNvSpPr/>
          <p:nvPr/>
        </p:nvSpPr>
        <p:spPr>
          <a:xfrm>
            <a:off x="7421047" y="5532001"/>
            <a:ext cx="6468308" cy="91440"/>
          </a:xfrm>
          <a:prstGeom prst="roundRect">
            <a:avLst>
              <a:gd name="adj" fmla="val 97252"/>
            </a:avLst>
          </a:prstGeom>
          <a:solidFill>
            <a:srgbClr val="007EBD"/>
          </a:solidFill>
          <a:ln/>
        </p:spPr>
      </p:sp>
      <p:sp>
        <p:nvSpPr>
          <p:cNvPr id="24" name="Shape 19"/>
          <p:cNvSpPr/>
          <p:nvPr/>
        </p:nvSpPr>
        <p:spPr>
          <a:xfrm>
            <a:off x="10337602" y="5237321"/>
            <a:ext cx="635079" cy="635079"/>
          </a:xfrm>
          <a:prstGeom prst="roundRect">
            <a:avLst>
              <a:gd name="adj" fmla="val 143982"/>
            </a:avLst>
          </a:prstGeom>
          <a:solidFill>
            <a:srgbClr val="007EBD"/>
          </a:solidFill>
          <a:ln/>
        </p:spPr>
      </p:sp>
      <p:pic>
        <p:nvPicPr>
          <p:cNvPr id="2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28102" y="5396032"/>
            <a:ext cx="253960" cy="317540"/>
          </a:xfrm>
          <a:prstGeom prst="rect">
            <a:avLst/>
          </a:prstGeom>
        </p:spPr>
      </p:pic>
      <p:sp>
        <p:nvSpPr>
          <p:cNvPr id="26" name="Text 20"/>
          <p:cNvSpPr/>
          <p:nvPr/>
        </p:nvSpPr>
        <p:spPr>
          <a:xfrm>
            <a:off x="7655600" y="6084094"/>
            <a:ext cx="2778919" cy="347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Dynamic Interaction</a:t>
            </a:r>
            <a:endParaRPr lang="en-US" sz="2150" dirty="0"/>
          </a:p>
        </p:txBody>
      </p:sp>
      <p:sp>
        <p:nvSpPr>
          <p:cNvPr id="27" name="Text 21"/>
          <p:cNvSpPr/>
          <p:nvPr/>
        </p:nvSpPr>
        <p:spPr>
          <a:xfrm>
            <a:off x="7655600" y="6558320"/>
            <a:ext cx="5999202" cy="6772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Explore your data with real-time filters and drill-down capabilities. Export and share your insights easily.</a:t>
            </a:r>
            <a:endParaRPr lang="en-US" sz="1650" dirty="0"/>
          </a:p>
        </p:txBody>
      </p:sp>
      <p:sp>
        <p:nvSpPr>
          <p:cNvPr id="30" name="Rounded Rectangle 29"/>
          <p:cNvSpPr/>
          <p:nvPr/>
        </p:nvSpPr>
        <p:spPr>
          <a:xfrm>
            <a:off x="11456276" y="7777656"/>
            <a:ext cx="3058511" cy="3363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Made By MRO-Dev Team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8066" y="564237"/>
            <a:ext cx="7990046" cy="6732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How It Works: Your Data Journey</a:t>
            </a:r>
            <a:endParaRPr lang="en-US" sz="4200" dirty="0"/>
          </a:p>
        </p:txBody>
      </p:sp>
      <p:sp>
        <p:nvSpPr>
          <p:cNvPr id="3" name="Text 1"/>
          <p:cNvSpPr/>
          <p:nvPr/>
        </p:nvSpPr>
        <p:spPr>
          <a:xfrm>
            <a:off x="718066" y="1647825"/>
            <a:ext cx="13194268" cy="3281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Our intuitive process makes data visualization accessible to everyone, from raw files to rich insights in three simple steps.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718066" y="2206704"/>
            <a:ext cx="205145" cy="2564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Petrona Light" pitchFamily="34" charset="0"/>
                <a:ea typeface="Petrona Light" pitchFamily="34" charset="-122"/>
                <a:cs typeface="Petrona Light" pitchFamily="34" charset="-120"/>
              </a:rPr>
              <a:t>01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718066" y="2532459"/>
            <a:ext cx="4261247" cy="22860"/>
          </a:xfrm>
          <a:prstGeom prst="rect">
            <a:avLst/>
          </a:prstGeom>
          <a:solidFill>
            <a:srgbClr val="007EBD"/>
          </a:solidFill>
          <a:ln/>
        </p:spPr>
      </p:sp>
      <p:sp>
        <p:nvSpPr>
          <p:cNvPr id="6" name="Text 4"/>
          <p:cNvSpPr/>
          <p:nvPr/>
        </p:nvSpPr>
        <p:spPr>
          <a:xfrm>
            <a:off x="718066" y="2680692"/>
            <a:ext cx="2692956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Upload Your File</a:t>
            </a:r>
            <a:endParaRPr lang="en-US" sz="2100" dirty="0"/>
          </a:p>
        </p:txBody>
      </p:sp>
      <p:sp>
        <p:nvSpPr>
          <p:cNvPr id="7" name="Text 5"/>
          <p:cNvSpPr/>
          <p:nvPr/>
        </p:nvSpPr>
        <p:spPr>
          <a:xfrm>
            <a:off x="718066" y="3140273"/>
            <a:ext cx="4261247" cy="13125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Securely upload CSV or Excel files up to </a:t>
            </a:r>
            <a:r>
              <a:rPr lang="en-US" sz="16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100MB</a:t>
            </a: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 Our platform supports diverse datasets, from sales and customers to inventory records.</a:t>
            </a:r>
            <a:endParaRPr lang="en-US" sz="1600" dirty="0"/>
          </a:p>
        </p:txBody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066" y="4683562"/>
            <a:ext cx="4261247" cy="2915483"/>
          </a:xfrm>
          <a:prstGeom prst="rect">
            <a:avLst/>
          </a:prstGeom>
        </p:spPr>
      </p:pic>
      <p:sp>
        <p:nvSpPr>
          <p:cNvPr id="9" name="Text 6"/>
          <p:cNvSpPr/>
          <p:nvPr/>
        </p:nvSpPr>
        <p:spPr>
          <a:xfrm>
            <a:off x="5184457" y="2206704"/>
            <a:ext cx="205145" cy="2564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Petrona Light" pitchFamily="34" charset="0"/>
                <a:ea typeface="Petrona Light" pitchFamily="34" charset="-122"/>
                <a:cs typeface="Petrona Light" pitchFamily="34" charset="-120"/>
              </a:rPr>
              <a:t>02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5184457" y="2532459"/>
            <a:ext cx="4261366" cy="22860"/>
          </a:xfrm>
          <a:prstGeom prst="rect">
            <a:avLst/>
          </a:prstGeom>
          <a:solidFill>
            <a:srgbClr val="007EBD"/>
          </a:solidFill>
          <a:ln/>
        </p:spPr>
      </p:sp>
      <p:sp>
        <p:nvSpPr>
          <p:cNvPr id="11" name="Text 8"/>
          <p:cNvSpPr/>
          <p:nvPr/>
        </p:nvSpPr>
        <p:spPr>
          <a:xfrm>
            <a:off x="5184457" y="2680692"/>
            <a:ext cx="2692956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AI Data Analysis</a:t>
            </a:r>
            <a:endParaRPr lang="en-US" sz="2100" dirty="0"/>
          </a:p>
        </p:txBody>
      </p:sp>
      <p:sp>
        <p:nvSpPr>
          <p:cNvPr id="12" name="Text 9"/>
          <p:cNvSpPr/>
          <p:nvPr/>
        </p:nvSpPr>
        <p:spPr>
          <a:xfrm>
            <a:off x="5184457" y="3140273"/>
            <a:ext cx="4261366" cy="13125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Our AI intelligently reads and understands your data, automatically detecting types (numbers, dates, categories) and suggesting optimal visualizations.</a:t>
            </a:r>
            <a:endParaRPr lang="en-US" sz="1600" dirty="0"/>
          </a:p>
        </p:txBody>
      </p:sp>
      <p:pic>
        <p:nvPicPr>
          <p:cNvPr id="1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4457" y="4683562"/>
            <a:ext cx="4261366" cy="2915603"/>
          </a:xfrm>
          <a:prstGeom prst="rect">
            <a:avLst/>
          </a:prstGeom>
        </p:spPr>
      </p:pic>
      <p:sp>
        <p:nvSpPr>
          <p:cNvPr id="14" name="Text 10"/>
          <p:cNvSpPr/>
          <p:nvPr/>
        </p:nvSpPr>
        <p:spPr>
          <a:xfrm>
            <a:off x="9650968" y="2206704"/>
            <a:ext cx="205145" cy="2564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Petrona Light" pitchFamily="34" charset="0"/>
                <a:ea typeface="Petrona Light" pitchFamily="34" charset="-122"/>
                <a:cs typeface="Petrona Light" pitchFamily="34" charset="-120"/>
              </a:rPr>
              <a:t>03</a:t>
            </a:r>
            <a:endParaRPr lang="en-US" sz="1600" dirty="0"/>
          </a:p>
        </p:txBody>
      </p:sp>
      <p:sp>
        <p:nvSpPr>
          <p:cNvPr id="15" name="Shape 11"/>
          <p:cNvSpPr/>
          <p:nvPr/>
        </p:nvSpPr>
        <p:spPr>
          <a:xfrm>
            <a:off x="9650968" y="2532459"/>
            <a:ext cx="4261366" cy="22860"/>
          </a:xfrm>
          <a:prstGeom prst="rect">
            <a:avLst/>
          </a:prstGeom>
          <a:solidFill>
            <a:srgbClr val="007EBD"/>
          </a:solidFill>
          <a:ln/>
        </p:spPr>
      </p:sp>
      <p:sp>
        <p:nvSpPr>
          <p:cNvPr id="16" name="Text 12"/>
          <p:cNvSpPr/>
          <p:nvPr/>
        </p:nvSpPr>
        <p:spPr>
          <a:xfrm>
            <a:off x="9650968" y="2680692"/>
            <a:ext cx="2692956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Instant Dashboard</a:t>
            </a:r>
            <a:endParaRPr lang="en-US" sz="2100" dirty="0"/>
          </a:p>
        </p:txBody>
      </p:sp>
      <p:sp>
        <p:nvSpPr>
          <p:cNvPr id="17" name="Text 13"/>
          <p:cNvSpPr/>
          <p:nvPr/>
        </p:nvSpPr>
        <p:spPr>
          <a:xfrm>
            <a:off x="9650968" y="3140273"/>
            <a:ext cx="4261366" cy="13125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Experience beautifully rendered charts and key performance indicators. Filter data by date, category, or any field, and customize as needed.</a:t>
            </a:r>
            <a:endParaRPr lang="en-US" sz="1600" dirty="0"/>
          </a:p>
        </p:txBody>
      </p:sp>
      <p:pic>
        <p:nvPicPr>
          <p:cNvPr id="1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50968" y="4683562"/>
            <a:ext cx="4261366" cy="2915603"/>
          </a:xfrm>
          <a:prstGeom prst="rect">
            <a:avLst/>
          </a:prstGeom>
        </p:spPr>
      </p:pic>
      <p:sp>
        <p:nvSpPr>
          <p:cNvPr id="20" name="Rounded Rectangle 19"/>
          <p:cNvSpPr/>
          <p:nvPr/>
        </p:nvSpPr>
        <p:spPr>
          <a:xfrm>
            <a:off x="11456276" y="7777656"/>
            <a:ext cx="3058511" cy="3363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Made By MRO-Dev Team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47080" y="351234"/>
            <a:ext cx="4617244" cy="4191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Technology Behind The Magic</a:t>
            </a:r>
            <a:endParaRPr lang="en-US" sz="2600" dirty="0"/>
          </a:p>
        </p:txBody>
      </p:sp>
      <p:sp>
        <p:nvSpPr>
          <p:cNvPr id="3" name="Text 1"/>
          <p:cNvSpPr/>
          <p:nvPr/>
        </p:nvSpPr>
        <p:spPr>
          <a:xfrm>
            <a:off x="447080" y="1025723"/>
            <a:ext cx="13736241" cy="2043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Built on a robust and scalable architecture, our platform delivers exceptional performance and user experience.</a:t>
            </a:r>
            <a:endParaRPr lang="en-US" sz="1000" dirty="0"/>
          </a:p>
        </p:txBody>
      </p:sp>
      <p:sp>
        <p:nvSpPr>
          <p:cNvPr id="4" name="Text 2"/>
          <p:cNvSpPr/>
          <p:nvPr/>
        </p:nvSpPr>
        <p:spPr>
          <a:xfrm>
            <a:off x="447080" y="1501378"/>
            <a:ext cx="2038945" cy="2095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Frontend: User Experience</a:t>
            </a:r>
            <a:endParaRPr lang="en-US" sz="1300" dirty="0"/>
          </a:p>
        </p:txBody>
      </p:sp>
      <p:sp>
        <p:nvSpPr>
          <p:cNvPr id="5" name="Text 3"/>
          <p:cNvSpPr/>
          <p:nvPr/>
        </p:nvSpPr>
        <p:spPr>
          <a:xfrm>
            <a:off x="447080" y="1838563"/>
            <a:ext cx="6712387" cy="2043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sz="10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React:</a:t>
            </a:r>
            <a:r>
              <a:rPr lang="en-US" sz="1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Modern framework for a </a:t>
            </a:r>
            <a:r>
              <a:rPr lang="en-US" sz="10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smooth, responsive</a:t>
            </a:r>
            <a:r>
              <a:rPr lang="en-US" sz="1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interface.</a:t>
            </a:r>
            <a:endParaRPr lang="en-US" sz="1000" dirty="0"/>
          </a:p>
        </p:txBody>
      </p:sp>
      <p:sp>
        <p:nvSpPr>
          <p:cNvPr id="6" name="Text 4"/>
          <p:cNvSpPr/>
          <p:nvPr/>
        </p:nvSpPr>
        <p:spPr>
          <a:xfrm>
            <a:off x="447080" y="2087523"/>
            <a:ext cx="6712387" cy="2043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sz="10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Ant Design:</a:t>
            </a:r>
            <a:r>
              <a:rPr lang="en-US" sz="1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Provides a </a:t>
            </a:r>
            <a:r>
              <a:rPr lang="en-US" sz="10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clean, professional</a:t>
            </a:r>
            <a:r>
              <a:rPr lang="en-US" sz="1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UI.</a:t>
            </a:r>
            <a:endParaRPr lang="en-US" sz="1000" dirty="0"/>
          </a:p>
        </p:txBody>
      </p:sp>
      <p:sp>
        <p:nvSpPr>
          <p:cNvPr id="7" name="Text 5"/>
          <p:cNvSpPr/>
          <p:nvPr/>
        </p:nvSpPr>
        <p:spPr>
          <a:xfrm>
            <a:off x="447080" y="2336483"/>
            <a:ext cx="6712387" cy="2043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sz="10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Recharts:</a:t>
            </a:r>
            <a:r>
              <a:rPr lang="en-US" sz="1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Enables </a:t>
            </a:r>
            <a:r>
              <a:rPr lang="en-US" sz="10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interactive, explorative</a:t>
            </a:r>
            <a:r>
              <a:rPr lang="en-US" sz="1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data visualizations.</a:t>
            </a:r>
            <a:endParaRPr lang="en-US" sz="1000" dirty="0"/>
          </a:p>
        </p:txBody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080" y="2684502"/>
            <a:ext cx="6712387" cy="4767333"/>
          </a:xfrm>
          <a:prstGeom prst="rect">
            <a:avLst/>
          </a:prstGeom>
        </p:spPr>
      </p:pic>
      <p:sp>
        <p:nvSpPr>
          <p:cNvPr id="9" name="Text 6"/>
          <p:cNvSpPr/>
          <p:nvPr/>
        </p:nvSpPr>
        <p:spPr>
          <a:xfrm>
            <a:off x="7478554" y="1501378"/>
            <a:ext cx="2478762" cy="2095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Backend: The Processing Engine</a:t>
            </a:r>
            <a:endParaRPr lang="en-US" sz="1300" dirty="0"/>
          </a:p>
        </p:txBody>
      </p:sp>
      <p:sp>
        <p:nvSpPr>
          <p:cNvPr id="10" name="Text 7"/>
          <p:cNvSpPr/>
          <p:nvPr/>
        </p:nvSpPr>
        <p:spPr>
          <a:xfrm>
            <a:off x="7478554" y="1838563"/>
            <a:ext cx="6712387" cy="2043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sz="10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Node.js &amp; Express:</a:t>
            </a:r>
            <a:r>
              <a:rPr lang="en-US" sz="1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For </a:t>
            </a:r>
            <a:r>
              <a:rPr lang="en-US" sz="10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fast, efficient</a:t>
            </a:r>
            <a:r>
              <a:rPr lang="en-US" sz="1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data processing and file uploads.</a:t>
            </a:r>
            <a:endParaRPr lang="en-US" sz="1000" dirty="0"/>
          </a:p>
        </p:txBody>
      </p:sp>
      <p:sp>
        <p:nvSpPr>
          <p:cNvPr id="11" name="Text 8"/>
          <p:cNvSpPr/>
          <p:nvPr/>
        </p:nvSpPr>
        <p:spPr>
          <a:xfrm>
            <a:off x="7478554" y="2087523"/>
            <a:ext cx="6712387" cy="2043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sz="10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AI Integration:</a:t>
            </a:r>
            <a:r>
              <a:rPr lang="en-US" sz="1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Leveraging OpenRouter GPT-3.5 for </a:t>
            </a:r>
            <a:r>
              <a:rPr lang="en-US" sz="10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smart data suggestions</a:t>
            </a:r>
            <a:r>
              <a:rPr lang="en-US" sz="1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  <a:endParaRPr lang="en-US" sz="1000" dirty="0"/>
          </a:p>
        </p:txBody>
      </p:sp>
      <p:sp>
        <p:nvSpPr>
          <p:cNvPr id="12" name="Text 9"/>
          <p:cNvSpPr/>
          <p:nvPr/>
        </p:nvSpPr>
        <p:spPr>
          <a:xfrm>
            <a:off x="7478554" y="2336483"/>
            <a:ext cx="6712387" cy="2043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sz="10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Special Features:</a:t>
            </a:r>
            <a:r>
              <a:rPr lang="en-US" sz="1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Smart time filtering, performance mode for large files, and real-time updates.</a:t>
            </a:r>
            <a:endParaRPr lang="en-US" sz="1000" dirty="0"/>
          </a:p>
        </p:txBody>
      </p:sp>
      <p:pic>
        <p:nvPicPr>
          <p:cNvPr id="1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8554" y="2684503"/>
            <a:ext cx="6712387" cy="4767332"/>
          </a:xfrm>
          <a:prstGeom prst="rect">
            <a:avLst/>
          </a:prstGeom>
        </p:spPr>
      </p:pic>
      <p:sp>
        <p:nvSpPr>
          <p:cNvPr id="15" name="Rounded Rectangle 14"/>
          <p:cNvSpPr/>
          <p:nvPr/>
        </p:nvSpPr>
        <p:spPr>
          <a:xfrm>
            <a:off x="11456276" y="7777656"/>
            <a:ext cx="3058511" cy="3363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>
                <a:solidFill>
                  <a:schemeClr val="bg2"/>
                </a:solidFill>
              </a:rPr>
              <a:t>Made By MRO-Dev </a:t>
            </a:r>
            <a:r>
              <a:rPr lang="en-IN" dirty="0" smtClean="0">
                <a:solidFill>
                  <a:schemeClr val="bg1"/>
                </a:solidFill>
              </a:rPr>
              <a:t>Team</a:t>
            </a:r>
            <a:endParaRPr lang="en-IN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7596" y="603052"/>
            <a:ext cx="7206258" cy="7194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50"/>
              </a:lnSpc>
              <a:buNone/>
            </a:pPr>
            <a:r>
              <a:rPr lang="en-US" sz="45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Key Features &amp; Capabilities</a:t>
            </a:r>
            <a:endParaRPr lang="en-US" sz="4500" dirty="0"/>
          </a:p>
        </p:txBody>
      </p:sp>
      <p:sp>
        <p:nvSpPr>
          <p:cNvPr id="3" name="Text 1"/>
          <p:cNvSpPr/>
          <p:nvPr/>
        </p:nvSpPr>
        <p:spPr>
          <a:xfrm>
            <a:off x="767596" y="1761173"/>
            <a:ext cx="13095208" cy="3508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Our platform is designed with powerful features to simplify your data analysis workflow.</a:t>
            </a:r>
            <a:endParaRPr lang="en-US" sz="1700" dirty="0"/>
          </a:p>
        </p:txBody>
      </p:sp>
      <p:sp>
        <p:nvSpPr>
          <p:cNvPr id="4" name="Shape 2"/>
          <p:cNvSpPr/>
          <p:nvPr/>
        </p:nvSpPr>
        <p:spPr>
          <a:xfrm>
            <a:off x="767596" y="2358747"/>
            <a:ext cx="6437948" cy="2350651"/>
          </a:xfrm>
          <a:prstGeom prst="roundRect">
            <a:avLst>
              <a:gd name="adj" fmla="val 3919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B2D4E5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798076" y="2389227"/>
            <a:ext cx="6376988" cy="657939"/>
          </a:xfrm>
          <a:prstGeom prst="roundRect">
            <a:avLst>
              <a:gd name="adj" fmla="val 8441"/>
            </a:avLst>
          </a:prstGeom>
          <a:solidFill>
            <a:srgbClr val="CCEEFF"/>
          </a:solidFill>
          <a:ln/>
        </p:spPr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2025" y="2508766"/>
            <a:ext cx="328970" cy="411123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017389" y="3266480"/>
            <a:ext cx="2878455" cy="3598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Smart File Processing</a:t>
            </a:r>
            <a:endParaRPr lang="en-US" sz="2250" dirty="0"/>
          </a:p>
        </p:txBody>
      </p:sp>
      <p:sp>
        <p:nvSpPr>
          <p:cNvPr id="8" name="Text 5"/>
          <p:cNvSpPr/>
          <p:nvPr/>
        </p:nvSpPr>
        <p:spPr>
          <a:xfrm>
            <a:off x="1017389" y="3757851"/>
            <a:ext cx="5938361" cy="7017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Automatically detects data types and efficiently handles large datasets, ensuring accuracy and speed.</a:t>
            </a:r>
            <a:endParaRPr lang="en-US" sz="1700" dirty="0"/>
          </a:p>
        </p:txBody>
      </p:sp>
      <p:sp>
        <p:nvSpPr>
          <p:cNvPr id="9" name="Shape 6"/>
          <p:cNvSpPr/>
          <p:nvPr/>
        </p:nvSpPr>
        <p:spPr>
          <a:xfrm>
            <a:off x="7424857" y="2358747"/>
            <a:ext cx="6437948" cy="2350651"/>
          </a:xfrm>
          <a:prstGeom prst="roundRect">
            <a:avLst>
              <a:gd name="adj" fmla="val 3919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B2D4E5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7455337" y="2389227"/>
            <a:ext cx="6376988" cy="657939"/>
          </a:xfrm>
          <a:prstGeom prst="roundRect">
            <a:avLst>
              <a:gd name="adj" fmla="val 8441"/>
            </a:avLst>
          </a:prstGeom>
          <a:solidFill>
            <a:srgbClr val="CCEEFF"/>
          </a:solidFill>
          <a:ln/>
        </p:spPr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79286" y="2508766"/>
            <a:ext cx="328970" cy="411123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7674650" y="3266480"/>
            <a:ext cx="2878455" cy="3598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AI-Powered Insights</a:t>
            </a:r>
            <a:endParaRPr lang="en-US" sz="2250" dirty="0"/>
          </a:p>
        </p:txBody>
      </p:sp>
      <p:sp>
        <p:nvSpPr>
          <p:cNvPr id="13" name="Text 9"/>
          <p:cNvSpPr/>
          <p:nvPr/>
        </p:nvSpPr>
        <p:spPr>
          <a:xfrm>
            <a:off x="7674650" y="3757851"/>
            <a:ext cx="5938361" cy="7017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Recommends optimal KPIs and chart types, providing automated business insights.</a:t>
            </a:r>
            <a:endParaRPr lang="en-US" sz="1700" dirty="0"/>
          </a:p>
        </p:txBody>
      </p:sp>
      <p:sp>
        <p:nvSpPr>
          <p:cNvPr id="14" name="Shape 10"/>
          <p:cNvSpPr/>
          <p:nvPr/>
        </p:nvSpPr>
        <p:spPr>
          <a:xfrm>
            <a:off x="767596" y="4928711"/>
            <a:ext cx="6437948" cy="2701528"/>
          </a:xfrm>
          <a:prstGeom prst="roundRect">
            <a:avLst>
              <a:gd name="adj" fmla="val 3410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B2D4E5"/>
            </a:solidFill>
            <a:prstDash val="solid"/>
          </a:ln>
        </p:spPr>
      </p:sp>
      <p:sp>
        <p:nvSpPr>
          <p:cNvPr id="15" name="Shape 11"/>
          <p:cNvSpPr/>
          <p:nvPr/>
        </p:nvSpPr>
        <p:spPr>
          <a:xfrm>
            <a:off x="798076" y="4959191"/>
            <a:ext cx="6376988" cy="657939"/>
          </a:xfrm>
          <a:prstGeom prst="roundRect">
            <a:avLst>
              <a:gd name="adj" fmla="val 8441"/>
            </a:avLst>
          </a:prstGeom>
          <a:solidFill>
            <a:srgbClr val="CCEEFF"/>
          </a:solidFill>
          <a:ln/>
        </p:spPr>
      </p:sp>
      <p:pic>
        <p:nvPicPr>
          <p:cNvPr id="1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2025" y="5078730"/>
            <a:ext cx="328970" cy="411123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1017389" y="5836444"/>
            <a:ext cx="3071455" cy="3598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Interactive Dashboards</a:t>
            </a:r>
            <a:endParaRPr lang="en-US" sz="2250" dirty="0"/>
          </a:p>
        </p:txBody>
      </p:sp>
      <p:sp>
        <p:nvSpPr>
          <p:cNvPr id="18" name="Text 13"/>
          <p:cNvSpPr/>
          <p:nvPr/>
        </p:nvSpPr>
        <p:spPr>
          <a:xfrm>
            <a:off x="1017389" y="6327815"/>
            <a:ext cx="5938361" cy="7017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Offers 5+ chart types, real-time filtering, and a mobile-friendly responsive design for on-the-go access.</a:t>
            </a:r>
            <a:endParaRPr lang="en-US" sz="1700" dirty="0"/>
          </a:p>
        </p:txBody>
      </p:sp>
      <p:sp>
        <p:nvSpPr>
          <p:cNvPr id="19" name="Shape 14"/>
          <p:cNvSpPr/>
          <p:nvPr/>
        </p:nvSpPr>
        <p:spPr>
          <a:xfrm>
            <a:off x="7424857" y="4928711"/>
            <a:ext cx="6437948" cy="2701528"/>
          </a:xfrm>
          <a:prstGeom prst="roundRect">
            <a:avLst>
              <a:gd name="adj" fmla="val 3410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B2D4E5"/>
            </a:solidFill>
            <a:prstDash val="solid"/>
          </a:ln>
        </p:spPr>
      </p:sp>
      <p:sp>
        <p:nvSpPr>
          <p:cNvPr id="20" name="Shape 15"/>
          <p:cNvSpPr/>
          <p:nvPr/>
        </p:nvSpPr>
        <p:spPr>
          <a:xfrm>
            <a:off x="7455337" y="4959191"/>
            <a:ext cx="6376988" cy="657939"/>
          </a:xfrm>
          <a:prstGeom prst="roundRect">
            <a:avLst>
              <a:gd name="adj" fmla="val 8441"/>
            </a:avLst>
          </a:prstGeom>
          <a:solidFill>
            <a:srgbClr val="CCEEFF"/>
          </a:solidFill>
          <a:ln/>
        </p:spPr>
      </p:sp>
      <p:pic>
        <p:nvPicPr>
          <p:cNvPr id="2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79286" y="5078730"/>
            <a:ext cx="328970" cy="411123"/>
          </a:xfrm>
          <a:prstGeom prst="rect">
            <a:avLst/>
          </a:prstGeom>
        </p:spPr>
      </p:pic>
      <p:sp>
        <p:nvSpPr>
          <p:cNvPr id="22" name="Text 16"/>
          <p:cNvSpPr/>
          <p:nvPr/>
        </p:nvSpPr>
        <p:spPr>
          <a:xfrm>
            <a:off x="7674650" y="5836444"/>
            <a:ext cx="2878455" cy="3598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Time-Based Analysis</a:t>
            </a:r>
            <a:endParaRPr lang="en-US" sz="2250" dirty="0"/>
          </a:p>
        </p:txBody>
      </p:sp>
      <p:sp>
        <p:nvSpPr>
          <p:cNvPr id="23" name="Text 17"/>
          <p:cNvSpPr/>
          <p:nvPr/>
        </p:nvSpPr>
        <p:spPr>
          <a:xfrm>
            <a:off x="7674650" y="6327815"/>
            <a:ext cx="5938361" cy="10526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Automatically detects dates and groups data by month, quarter, or year, optimizing performance for time series data.</a:t>
            </a:r>
            <a:endParaRPr lang="en-US" sz="1700" dirty="0"/>
          </a:p>
        </p:txBody>
      </p:sp>
      <p:sp>
        <p:nvSpPr>
          <p:cNvPr id="25" name="Rounded Rectangle 24"/>
          <p:cNvSpPr/>
          <p:nvPr/>
        </p:nvSpPr>
        <p:spPr>
          <a:xfrm>
            <a:off x="11456276" y="7777656"/>
            <a:ext cx="3058511" cy="3363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Made By MRO-Dev Team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96835" y="311825"/>
            <a:ext cx="4099798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System Architecture Overview</a:t>
            </a:r>
            <a:endParaRPr lang="en-US" sz="2300" dirty="0"/>
          </a:p>
        </p:txBody>
      </p:sp>
      <p:sp>
        <p:nvSpPr>
          <p:cNvPr id="3" name="Text 1"/>
          <p:cNvSpPr/>
          <p:nvPr/>
        </p:nvSpPr>
        <p:spPr>
          <a:xfrm>
            <a:off x="396835" y="910709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high-level view of how our platform's components interact to deliver powerful data insights.</a:t>
            </a:r>
            <a:endParaRPr lang="en-US" sz="8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835" y="1318975"/>
            <a:ext cx="13836729" cy="4754650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3759" y="5250843"/>
            <a:ext cx="412329" cy="412329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590214" y="4869224"/>
            <a:ext cx="3247089" cy="4058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User Interface</a:t>
            </a:r>
            <a:endParaRPr lang="en-US" sz="1400" dirty="0"/>
          </a:p>
        </p:txBody>
      </p:sp>
      <p:sp>
        <p:nvSpPr>
          <p:cNvPr id="7" name="Text 3"/>
          <p:cNvSpPr/>
          <p:nvPr/>
        </p:nvSpPr>
        <p:spPr>
          <a:xfrm>
            <a:off x="557572" y="5385065"/>
            <a:ext cx="3312375" cy="6184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React front-end for uploads and filters</a:t>
            </a:r>
            <a:endParaRPr lang="en-US" sz="10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3987" y="4659838"/>
            <a:ext cx="412329" cy="412329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3245010" y="2069254"/>
            <a:ext cx="3247089" cy="4058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API Server</a:t>
            </a:r>
            <a:endParaRPr lang="en-US" sz="1400" dirty="0"/>
          </a:p>
        </p:txBody>
      </p:sp>
      <p:sp>
        <p:nvSpPr>
          <p:cNvPr id="10" name="Text 5"/>
          <p:cNvSpPr/>
          <p:nvPr/>
        </p:nvSpPr>
        <p:spPr>
          <a:xfrm>
            <a:off x="3212368" y="2585094"/>
            <a:ext cx="3312375" cy="6184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Express routes coordinating services</a:t>
            </a:r>
            <a:endParaRPr lang="en-US" sz="10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34216" y="5250843"/>
            <a:ext cx="412329" cy="412329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5510671" y="4869224"/>
            <a:ext cx="3247089" cy="4058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File Processor</a:t>
            </a:r>
            <a:endParaRPr lang="en-US" sz="1400" dirty="0"/>
          </a:p>
        </p:txBody>
      </p:sp>
      <p:sp>
        <p:nvSpPr>
          <p:cNvPr id="13" name="Text 7"/>
          <p:cNvSpPr/>
          <p:nvPr/>
        </p:nvSpPr>
        <p:spPr>
          <a:xfrm>
            <a:off x="5478029" y="5385065"/>
            <a:ext cx="3312375" cy="6184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Validate, parse, and generate schema</a:t>
            </a:r>
            <a:endParaRPr lang="en-US" sz="1050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94444" y="4659838"/>
            <a:ext cx="412329" cy="412329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8165467" y="2069254"/>
            <a:ext cx="3247089" cy="4058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AI Service</a:t>
            </a:r>
            <a:endParaRPr lang="en-US" sz="1400" dirty="0"/>
          </a:p>
        </p:txBody>
      </p:sp>
      <p:sp>
        <p:nvSpPr>
          <p:cNvPr id="16" name="Text 9"/>
          <p:cNvSpPr/>
          <p:nvPr/>
        </p:nvSpPr>
        <p:spPr>
          <a:xfrm>
            <a:off x="8132825" y="2585094"/>
            <a:ext cx="3312375" cy="6184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Analyze data, find patterns, suggest</a:t>
            </a:r>
            <a:endParaRPr lang="en-US" sz="1050" dirty="0"/>
          </a:p>
        </p:txBody>
      </p:sp>
      <p:pic>
        <p:nvPicPr>
          <p:cNvPr id="1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054673" y="5250843"/>
            <a:ext cx="412329" cy="412329"/>
          </a:xfrm>
          <a:prstGeom prst="rect">
            <a:avLst/>
          </a:prstGeom>
        </p:spPr>
      </p:pic>
      <p:sp>
        <p:nvSpPr>
          <p:cNvPr id="18" name="Text 10"/>
          <p:cNvSpPr/>
          <p:nvPr/>
        </p:nvSpPr>
        <p:spPr>
          <a:xfrm>
            <a:off x="10458617" y="4869224"/>
            <a:ext cx="3247089" cy="4058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Chart Generator</a:t>
            </a:r>
            <a:endParaRPr lang="en-US" sz="1400" dirty="0"/>
          </a:p>
        </p:txBody>
      </p:sp>
      <p:sp>
        <p:nvSpPr>
          <p:cNvPr id="19" name="Text 11"/>
          <p:cNvSpPr/>
          <p:nvPr/>
        </p:nvSpPr>
        <p:spPr>
          <a:xfrm>
            <a:off x="10425974" y="5385065"/>
            <a:ext cx="3312375" cy="6184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Create charts and assemble dashboard</a:t>
            </a:r>
            <a:endParaRPr lang="en-US" sz="1050" dirty="0"/>
          </a:p>
        </p:txBody>
      </p:sp>
      <p:sp>
        <p:nvSpPr>
          <p:cNvPr id="20" name="Text 12"/>
          <p:cNvSpPr/>
          <p:nvPr/>
        </p:nvSpPr>
        <p:spPr>
          <a:xfrm>
            <a:off x="590214" y="5705902"/>
            <a:ext cx="2381607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Technical Strengths</a:t>
            </a:r>
            <a:endParaRPr lang="en-US" sz="1850" dirty="0"/>
          </a:p>
        </p:txBody>
      </p:sp>
      <p:sp>
        <p:nvSpPr>
          <p:cNvPr id="21" name="Shape 13"/>
          <p:cNvSpPr/>
          <p:nvPr/>
        </p:nvSpPr>
        <p:spPr>
          <a:xfrm>
            <a:off x="590214" y="6173580"/>
            <a:ext cx="4536638" cy="858798"/>
          </a:xfrm>
          <a:prstGeom prst="roundRect">
            <a:avLst>
              <a:gd name="adj" fmla="val 31695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22" name="Text 14"/>
          <p:cNvSpPr/>
          <p:nvPr/>
        </p:nvSpPr>
        <p:spPr>
          <a:xfrm>
            <a:off x="711182" y="6294547"/>
            <a:ext cx="1488519" cy="185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Performance</a:t>
            </a:r>
            <a:endParaRPr lang="en-US" sz="1150" dirty="0"/>
          </a:p>
        </p:txBody>
      </p:sp>
      <p:sp>
        <p:nvSpPr>
          <p:cNvPr id="23" name="Text 15"/>
          <p:cNvSpPr/>
          <p:nvPr/>
        </p:nvSpPr>
        <p:spPr>
          <a:xfrm>
            <a:off x="711182" y="6548508"/>
            <a:ext cx="4294703" cy="3629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Leverages data sampling, chart limiting, and progressive loading for rapid results on large datasets.</a:t>
            </a:r>
            <a:endParaRPr lang="en-US" sz="850" dirty="0"/>
          </a:p>
        </p:txBody>
      </p:sp>
      <p:sp>
        <p:nvSpPr>
          <p:cNvPr id="24" name="Shape 16"/>
          <p:cNvSpPr/>
          <p:nvPr/>
        </p:nvSpPr>
        <p:spPr>
          <a:xfrm>
            <a:off x="5240200" y="6173580"/>
            <a:ext cx="4536638" cy="858798"/>
          </a:xfrm>
          <a:prstGeom prst="roundRect">
            <a:avLst>
              <a:gd name="adj" fmla="val 31695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25" name="Text 17"/>
          <p:cNvSpPr/>
          <p:nvPr/>
        </p:nvSpPr>
        <p:spPr>
          <a:xfrm>
            <a:off x="5361168" y="6294547"/>
            <a:ext cx="1488519" cy="185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Error Handling</a:t>
            </a:r>
            <a:endParaRPr lang="en-US" sz="1150" dirty="0"/>
          </a:p>
        </p:txBody>
      </p:sp>
      <p:sp>
        <p:nvSpPr>
          <p:cNvPr id="26" name="Text 18"/>
          <p:cNvSpPr/>
          <p:nvPr/>
        </p:nvSpPr>
        <p:spPr>
          <a:xfrm>
            <a:off x="5361168" y="6548508"/>
            <a:ext cx="4294703" cy="3629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Ensures reliability with graceful fallbacks, robust validation layers, and clear user messages.</a:t>
            </a:r>
            <a:endParaRPr lang="en-US" sz="850" dirty="0"/>
          </a:p>
        </p:txBody>
      </p:sp>
      <p:sp>
        <p:nvSpPr>
          <p:cNvPr id="27" name="Shape 19"/>
          <p:cNvSpPr/>
          <p:nvPr/>
        </p:nvSpPr>
        <p:spPr>
          <a:xfrm>
            <a:off x="9890186" y="6173580"/>
            <a:ext cx="4536638" cy="858798"/>
          </a:xfrm>
          <a:prstGeom prst="roundRect">
            <a:avLst>
              <a:gd name="adj" fmla="val 31695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28" name="Text 20"/>
          <p:cNvSpPr/>
          <p:nvPr/>
        </p:nvSpPr>
        <p:spPr>
          <a:xfrm>
            <a:off x="10011154" y="6294547"/>
            <a:ext cx="1488519" cy="185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Security</a:t>
            </a:r>
            <a:endParaRPr lang="en-US" sz="1150" dirty="0"/>
          </a:p>
        </p:txBody>
      </p:sp>
      <p:sp>
        <p:nvSpPr>
          <p:cNvPr id="29" name="Text 21"/>
          <p:cNvSpPr/>
          <p:nvPr/>
        </p:nvSpPr>
        <p:spPr>
          <a:xfrm>
            <a:off x="10011154" y="6548508"/>
            <a:ext cx="4294703" cy="3629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Implements file type validation, size limits, and secure session management to protect data integrity.</a:t>
            </a:r>
            <a:endParaRPr lang="en-US" sz="850" dirty="0"/>
          </a:p>
        </p:txBody>
      </p:sp>
      <p:sp>
        <p:nvSpPr>
          <p:cNvPr id="32" name="Rounded Rectangle 31"/>
          <p:cNvSpPr/>
          <p:nvPr/>
        </p:nvSpPr>
        <p:spPr>
          <a:xfrm>
            <a:off x="11456276" y="7777656"/>
            <a:ext cx="3058511" cy="3363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Made By MRO-Dev Team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4123" y="474821"/>
            <a:ext cx="5103495" cy="5663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Real-World Applications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604123" y="1300043"/>
            <a:ext cx="7935754" cy="5524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Our AI Dashboard Platform is versatile, catering to diverse analytical needs across various sectors.</a:t>
            </a:r>
            <a:endParaRPr lang="en-US" sz="13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123" y="2046684"/>
            <a:ext cx="517803" cy="517803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04123" y="2780228"/>
            <a:ext cx="2265878" cy="283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Business Analytics</a:t>
            </a: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604123" y="3166824"/>
            <a:ext cx="7935754" cy="5524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Sales Reports:</a:t>
            </a: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Track revenue by region. </a:t>
            </a:r>
            <a:r>
              <a:rPr lang="en-US" sz="13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Marketing:</a:t>
            </a: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Monitor campaign performance. </a:t>
            </a:r>
            <a:r>
              <a:rPr lang="en-US" sz="13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Finance:</a:t>
            </a: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Visualize expenses and profits.</a:t>
            </a:r>
            <a:endParaRPr lang="en-US" sz="13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123" y="4064437"/>
            <a:ext cx="517803" cy="517803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604123" y="4797981"/>
            <a:ext cx="2560796" cy="283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Operations Management</a:t>
            </a:r>
            <a:endParaRPr lang="en-US" sz="1750" dirty="0"/>
          </a:p>
        </p:txBody>
      </p:sp>
      <p:sp>
        <p:nvSpPr>
          <p:cNvPr id="10" name="Text 5"/>
          <p:cNvSpPr/>
          <p:nvPr/>
        </p:nvSpPr>
        <p:spPr>
          <a:xfrm>
            <a:off x="604123" y="5184577"/>
            <a:ext cx="7935754" cy="5524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Inventory:</a:t>
            </a: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Stock levels and movement. </a:t>
            </a:r>
            <a:r>
              <a:rPr lang="en-US" sz="13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KPI Monitoring:</a:t>
            </a: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Track key metrics. </a:t>
            </a:r>
            <a:r>
              <a:rPr lang="en-US" sz="13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Trend Analysis:</a:t>
            </a: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Identify patterns over time.</a:t>
            </a:r>
            <a:endParaRPr lang="en-US" sz="13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4123" y="6082189"/>
            <a:ext cx="517803" cy="517803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604123" y="6815733"/>
            <a:ext cx="2265878" cy="283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Personal Use</a:t>
            </a:r>
            <a:endParaRPr lang="en-US" sz="1750" dirty="0"/>
          </a:p>
        </p:txBody>
      </p:sp>
      <p:sp>
        <p:nvSpPr>
          <p:cNvPr id="13" name="Text 7"/>
          <p:cNvSpPr/>
          <p:nvPr/>
        </p:nvSpPr>
        <p:spPr>
          <a:xfrm>
            <a:off x="604123" y="7202329"/>
            <a:ext cx="7935754" cy="5524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Expenses:</a:t>
            </a: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Personal finance management. </a:t>
            </a:r>
            <a:r>
              <a:rPr lang="en-US" sz="13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Health Data:</a:t>
            </a: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Fitness and wellness tracking. </a:t>
            </a:r>
            <a:r>
              <a:rPr lang="en-US" sz="13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Projects:</a:t>
            </a: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Task and milestone management.</a:t>
            </a:r>
            <a:endParaRPr lang="en-US" sz="13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10508"/>
            <a:ext cx="659546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Competitive Advantages</a:t>
            </a:r>
            <a:endParaRPr lang="en-US" sz="4650" dirty="0"/>
          </a:p>
        </p:txBody>
      </p:sp>
      <p:sp>
        <p:nvSpPr>
          <p:cNvPr id="3" name="Text 1"/>
          <p:cNvSpPr/>
          <p:nvPr/>
        </p:nvSpPr>
        <p:spPr>
          <a:xfrm>
            <a:off x="793790" y="240839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Our platform offers distinct benefits compared to traditional tools, making data analysis more accessible and efficient.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026450"/>
            <a:ext cx="13042821" cy="3992642"/>
          </a:xfrm>
          <a:prstGeom prst="roundRect">
            <a:avLst>
              <a:gd name="adj" fmla="val 2386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801410" y="3034070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4"/>
          <p:cNvSpPr/>
          <p:nvPr/>
        </p:nvSpPr>
        <p:spPr>
          <a:xfrm>
            <a:off x="1028462" y="3177778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Ease of Use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4289108" y="3177778"/>
            <a:ext cx="27955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✅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 learning curve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45943" y="3177778"/>
            <a:ext cx="27955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❌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Requires manual effort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10802779" y="3177778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❌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Steep learning curve</a:t>
            </a:r>
            <a:endParaRPr lang="en-US" sz="1750" dirty="0"/>
          </a:p>
        </p:txBody>
      </p:sp>
      <p:sp>
        <p:nvSpPr>
          <p:cNvPr id="10" name="Shape 8"/>
          <p:cNvSpPr/>
          <p:nvPr/>
        </p:nvSpPr>
        <p:spPr>
          <a:xfrm>
            <a:off x="801410" y="3684389"/>
            <a:ext cx="13027581" cy="101322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1" name="Text 9"/>
          <p:cNvSpPr/>
          <p:nvPr/>
        </p:nvSpPr>
        <p:spPr>
          <a:xfrm>
            <a:off x="1028462" y="3828098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AI-Powered Insights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4289108" y="3828098"/>
            <a:ext cx="279558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✅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Automated suggestions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7545943" y="3828098"/>
            <a:ext cx="27955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❌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Manual analysis only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10802779" y="3828098"/>
            <a:ext cx="279939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❌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Limited AI (depends on setup)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801410" y="4697611"/>
            <a:ext cx="13027581" cy="101322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6" name="Text 14"/>
          <p:cNvSpPr/>
          <p:nvPr/>
        </p:nvSpPr>
        <p:spPr>
          <a:xfrm>
            <a:off x="1028462" y="4841319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Setup Time</a:t>
            </a:r>
            <a:endParaRPr lang="en-US" sz="1750" dirty="0"/>
          </a:p>
        </p:txBody>
      </p:sp>
      <p:sp>
        <p:nvSpPr>
          <p:cNvPr id="17" name="Text 15"/>
          <p:cNvSpPr/>
          <p:nvPr/>
        </p:nvSpPr>
        <p:spPr>
          <a:xfrm>
            <a:off x="4289108" y="4841319"/>
            <a:ext cx="27955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✅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Instant results</a:t>
            </a:r>
            <a:endParaRPr lang="en-US" sz="1750" dirty="0"/>
          </a:p>
        </p:txBody>
      </p:sp>
      <p:sp>
        <p:nvSpPr>
          <p:cNvPr id="18" name="Text 16"/>
          <p:cNvSpPr/>
          <p:nvPr/>
        </p:nvSpPr>
        <p:spPr>
          <a:xfrm>
            <a:off x="7545943" y="4841319"/>
            <a:ext cx="279558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❌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Hours/Days for reports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10802779" y="4841319"/>
            <a:ext cx="279939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❌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Weeks/Months for setup</a:t>
            </a:r>
            <a:endParaRPr lang="en-US" sz="1750" dirty="0"/>
          </a:p>
        </p:txBody>
      </p:sp>
      <p:sp>
        <p:nvSpPr>
          <p:cNvPr id="20" name="Shape 18"/>
          <p:cNvSpPr/>
          <p:nvPr/>
        </p:nvSpPr>
        <p:spPr>
          <a:xfrm>
            <a:off x="801410" y="5710833"/>
            <a:ext cx="130275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1" name="Text 19"/>
          <p:cNvSpPr/>
          <p:nvPr/>
        </p:nvSpPr>
        <p:spPr>
          <a:xfrm>
            <a:off x="1028462" y="5854541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Interactivity</a:t>
            </a:r>
            <a:endParaRPr lang="en-US" sz="1750" dirty="0"/>
          </a:p>
        </p:txBody>
      </p:sp>
      <p:sp>
        <p:nvSpPr>
          <p:cNvPr id="22" name="Text 20"/>
          <p:cNvSpPr/>
          <p:nvPr/>
        </p:nvSpPr>
        <p:spPr>
          <a:xfrm>
            <a:off x="4289108" y="5854541"/>
            <a:ext cx="27955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✅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Real-time filtering</a:t>
            </a:r>
            <a:endParaRPr lang="en-US" sz="1750" dirty="0"/>
          </a:p>
        </p:txBody>
      </p:sp>
      <p:sp>
        <p:nvSpPr>
          <p:cNvPr id="23" name="Text 21"/>
          <p:cNvSpPr/>
          <p:nvPr/>
        </p:nvSpPr>
        <p:spPr>
          <a:xfrm>
            <a:off x="7545943" y="5854541"/>
            <a:ext cx="27955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❌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Static charts</a:t>
            </a:r>
            <a:endParaRPr lang="en-US" sz="1750" dirty="0"/>
          </a:p>
        </p:txBody>
      </p:sp>
      <p:sp>
        <p:nvSpPr>
          <p:cNvPr id="24" name="Text 22"/>
          <p:cNvSpPr/>
          <p:nvPr/>
        </p:nvSpPr>
        <p:spPr>
          <a:xfrm>
            <a:off x="10802779" y="5854541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✅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High (but complex)</a:t>
            </a:r>
            <a:endParaRPr lang="en-US" sz="1750" dirty="0"/>
          </a:p>
        </p:txBody>
      </p:sp>
      <p:sp>
        <p:nvSpPr>
          <p:cNvPr id="25" name="Shape 23"/>
          <p:cNvSpPr/>
          <p:nvPr/>
        </p:nvSpPr>
        <p:spPr>
          <a:xfrm>
            <a:off x="801410" y="6361152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6" name="Text 24"/>
          <p:cNvSpPr/>
          <p:nvPr/>
        </p:nvSpPr>
        <p:spPr>
          <a:xfrm>
            <a:off x="1028462" y="6504861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Cost Effectiveness</a:t>
            </a:r>
            <a:endParaRPr lang="en-US" sz="1750" dirty="0"/>
          </a:p>
        </p:txBody>
      </p:sp>
      <p:sp>
        <p:nvSpPr>
          <p:cNvPr id="27" name="Text 25"/>
          <p:cNvSpPr/>
          <p:nvPr/>
        </p:nvSpPr>
        <p:spPr>
          <a:xfrm>
            <a:off x="4289108" y="6504861"/>
            <a:ext cx="27955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✅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 licenses needed</a:t>
            </a:r>
            <a:endParaRPr lang="en-US" sz="1750" dirty="0"/>
          </a:p>
        </p:txBody>
      </p:sp>
      <p:sp>
        <p:nvSpPr>
          <p:cNvPr id="28" name="Text 26"/>
          <p:cNvSpPr/>
          <p:nvPr/>
        </p:nvSpPr>
        <p:spPr>
          <a:xfrm>
            <a:off x="7545943" y="6504861"/>
            <a:ext cx="27955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✅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Free (basic tools)</a:t>
            </a:r>
            <a:endParaRPr lang="en-US" sz="1750" dirty="0"/>
          </a:p>
        </p:txBody>
      </p:sp>
      <p:sp>
        <p:nvSpPr>
          <p:cNvPr id="29" name="Text 27"/>
          <p:cNvSpPr/>
          <p:nvPr/>
        </p:nvSpPr>
        <p:spPr>
          <a:xfrm>
            <a:off x="10802779" y="6504861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❌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Expensive licenses</a:t>
            </a:r>
            <a:endParaRPr lang="en-US" sz="1750" dirty="0"/>
          </a:p>
        </p:txBody>
      </p:sp>
      <p:sp>
        <p:nvSpPr>
          <p:cNvPr id="31" name="Rounded Rectangle 30"/>
          <p:cNvSpPr/>
          <p:nvPr/>
        </p:nvSpPr>
        <p:spPr>
          <a:xfrm>
            <a:off x="11456276" y="7777656"/>
            <a:ext cx="3058511" cy="3363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Made By MRO-Dev Team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</TotalTime>
  <Words>981</Words>
  <Application>Microsoft Office PowerPoint</Application>
  <PresentationFormat>Custom</PresentationFormat>
  <Paragraphs>142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Petrona Light</vt:lpstr>
      <vt:lpstr>Inter</vt:lpstr>
      <vt:lpstr>Calibri</vt:lpstr>
      <vt:lpstr>17.5</vt:lpstr>
      <vt:lpstr>Petrona Bold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DELL</dc:creator>
  <cp:lastModifiedBy>Microsoft account</cp:lastModifiedBy>
  <cp:revision>6</cp:revision>
  <dcterms:created xsi:type="dcterms:W3CDTF">2025-09-08T04:15:44Z</dcterms:created>
  <dcterms:modified xsi:type="dcterms:W3CDTF">2025-09-08T04:47:05Z</dcterms:modified>
</cp:coreProperties>
</file>